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4" r:id="rId2"/>
    <p:sldMasterId id="2147483676" r:id="rId3"/>
  </p:sldMasterIdLst>
  <p:notesMasterIdLst>
    <p:notesMasterId r:id="rId5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gVyfhXj//yWrTnBH0XuZpoRCn17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howGuides="1">
      <p:cViewPr varScale="1">
        <p:scale>
          <a:sx n="117" d="100"/>
          <a:sy n="117" d="100"/>
        </p:scale>
        <p:origin x="808"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customschemas.google.com/relationships/presentationmetadata" Target="metadata"/><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Special thanks to Maureen Anderson DNP, RN for the partnership in developing this content</a:t>
            </a:r>
            <a:endParaRPr/>
          </a:p>
        </p:txBody>
      </p:sp>
      <p:sp>
        <p:nvSpPr>
          <p:cNvPr id="206" name="Google Shape;2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22f5e8eb59_1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g122f5e8eb59_1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22f5e8eb59_1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122f5e8eb59_1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22f5e8eb59_1_2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122f5e8eb59_1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232845238f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1232845238f_1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2800"/>
              <a:buChar char="•"/>
            </a:pPr>
            <a:endParaRPr/>
          </a:p>
        </p:txBody>
      </p:sp>
      <p:sp>
        <p:nvSpPr>
          <p:cNvPr id="389" name="Google Shape;389;g1232845238f_1_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232845238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g1232845238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3fa377c950_2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solidFill>
                <a:srgbClr val="212121"/>
              </a:solidFill>
              <a:highlight>
                <a:srgbClr val="FFFFFF"/>
              </a:highlight>
              <a:latin typeface="Arial"/>
              <a:ea typeface="Arial"/>
              <a:cs typeface="Arial"/>
              <a:sym typeface="Arial"/>
            </a:endParaRPr>
          </a:p>
          <a:p>
            <a:pPr marL="0" lvl="0" indent="0" algn="l" rtl="0">
              <a:lnSpc>
                <a:spcPct val="100000"/>
              </a:lnSpc>
              <a:spcBef>
                <a:spcPts val="1000"/>
              </a:spcBef>
              <a:spcAft>
                <a:spcPts val="0"/>
              </a:spcAft>
              <a:buSzPts val="1400"/>
              <a:buNone/>
            </a:pPr>
            <a:endParaRPr/>
          </a:p>
        </p:txBody>
      </p:sp>
      <p:sp>
        <p:nvSpPr>
          <p:cNvPr id="213" name="Google Shape;213;g13fa377c950_2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232845238f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1232845238f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g1232845238f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22f5e8eb59_1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122f5e8eb59_1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g122f5e8eb59_1_2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3fa377c950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g13fa377c950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Pexels</a:t>
            </a:r>
            <a:endParaRPr/>
          </a:p>
        </p:txBody>
      </p:sp>
      <p:sp>
        <p:nvSpPr>
          <p:cNvPr id="467" name="Google Shape;467;g13fa377c950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22f5e8eb59_1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122f5e8eb59_1_2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Pexels</a:t>
            </a:r>
            <a:endParaRPr/>
          </a:p>
        </p:txBody>
      </p:sp>
      <p:sp>
        <p:nvSpPr>
          <p:cNvPr id="475" name="Google Shape;475;g122f5e8eb59_1_2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232845238f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1232845238f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g1232845238f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232845238f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1232845238f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4" name="Google Shape;494;g1232845238f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3fa377c950_2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13fa377c950_2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g13fa377c950_2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232845238f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1232845238f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g1232845238f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3fa377c950_2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13fa377c950_2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g13fa377c950_2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232845238f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1232845238f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g1232845238f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22f5e8eb59_1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122f5e8eb59_1_2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g122f5e8eb59_1_2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3fa377c950_2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13fa377c950_2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6" name="Google Shape;536;g13fa377c950_2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232845238f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1232845238f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3" name="Google Shape;543;g1232845238f_0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232845238f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1232845238f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g1232845238f_0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3fa377c950_2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13fa377c950_2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g13fa377c950_2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232845238f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1232845238f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g1232845238f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3fa377c950_2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13fa377c950_2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g13fa377c950_2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232845238f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1232845238f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g1232845238f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232845238f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1232845238f_0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g1232845238f_0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3fa377c950_2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13fa377c950_2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g13fa377c950_2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1232845238f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1232845238f_1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3" name="Google Shape;613;g1232845238f_1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232845238f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g1232845238f_1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g1232845238f_1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3fa377c950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13fa377c950_2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1" name="Google Shape;631;g13fa377c950_2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232845238f_1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g1232845238f_1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232845238f_1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0" name="Google Shape;650;g1232845238f_1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3fa377c950_2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g13fa377c950_2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3fa377c950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g13fa377c950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22f5e8eb59_1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122f5e8eb59_1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22f5e8eb59_1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122f5e8eb59_1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22f5e8eb59_1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g122f5e8eb59_1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22f5e8eb59_1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g122f5e8eb59_1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Grey" type="title">
  <p:cSld name="TITLE">
    <p:spTree>
      <p:nvGrpSpPr>
        <p:cNvPr id="1" name="Shape 15"/>
        <p:cNvGrpSpPr/>
        <p:nvPr/>
      </p:nvGrpSpPr>
      <p:grpSpPr>
        <a:xfrm>
          <a:off x="0" y="0"/>
          <a:ext cx="0" cy="0"/>
          <a:chOff x="0" y="0"/>
          <a:chExt cx="0" cy="0"/>
        </a:xfrm>
      </p:grpSpPr>
      <p:pic>
        <p:nvPicPr>
          <p:cNvPr id="16" name="Google Shape;16;p23" descr="A picture containing vector graphics&#10;&#10;Description automatically generated"/>
          <p:cNvPicPr preferRelativeResize="0"/>
          <p:nvPr/>
        </p:nvPicPr>
        <p:blipFill rotWithShape="1">
          <a:blip r:embed="rId2">
            <a:alphaModFix/>
          </a:blip>
          <a:srcRect/>
          <a:stretch/>
        </p:blipFill>
        <p:spPr>
          <a:xfrm>
            <a:off x="3175" y="0"/>
            <a:ext cx="12185650" cy="6858000"/>
          </a:xfrm>
          <a:prstGeom prst="rect">
            <a:avLst/>
          </a:prstGeom>
          <a:noFill/>
          <a:ln>
            <a:noFill/>
          </a:ln>
        </p:spPr>
      </p:pic>
      <p:sp>
        <p:nvSpPr>
          <p:cNvPr id="17" name="Google Shape;17;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7200"/>
              <a:buFont typeface="Arial"/>
              <a:buNone/>
              <a:defRPr sz="7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accent2"/>
              </a:buClr>
              <a:buSzPts val="2000"/>
              <a:buNone/>
              <a:defRPr sz="2000">
                <a:solidFill>
                  <a:schemeClr val="accen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9294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9294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pic>
        <p:nvPicPr>
          <p:cNvPr id="81" name="Google Shape;81;p46"/>
          <p:cNvPicPr preferRelativeResize="0"/>
          <p:nvPr/>
        </p:nvPicPr>
        <p:blipFill rotWithShape="1">
          <a:blip r:embed="rId2">
            <a:alphaModFix amt="50000"/>
          </a:blip>
          <a:srcRect/>
          <a:stretch/>
        </p:blipFill>
        <p:spPr>
          <a:xfrm flipH="1">
            <a:off x="11278051" y="280065"/>
            <a:ext cx="650801" cy="817182"/>
          </a:xfrm>
          <a:prstGeom prst="rect">
            <a:avLst/>
          </a:prstGeom>
          <a:noFill/>
          <a:ln>
            <a:noFill/>
          </a:ln>
        </p:spPr>
      </p:pic>
      <p:sp>
        <p:nvSpPr>
          <p:cNvPr id="82" name="Google Shape;82;p46"/>
          <p:cNvSpPr txBox="1"/>
          <p:nvPr/>
        </p:nvSpPr>
        <p:spPr>
          <a:xfrm>
            <a:off x="11632835" y="989724"/>
            <a:ext cx="534241" cy="1538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
              <a:buFont typeface="Arial"/>
              <a:buNone/>
            </a:pPr>
            <a:r>
              <a:rPr lang="en-US" sz="400" b="0" i="0" u="none" strike="noStrike" cap="none">
                <a:solidFill>
                  <a:srgbClr val="DBDBDB"/>
                </a:solidFill>
                <a:latin typeface="Arial"/>
                <a:ea typeface="Arial"/>
                <a:cs typeface="Arial"/>
                <a:sym typeface="Arial"/>
              </a:rPr>
              <a:t>TM</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
        <p:cNvGrpSpPr/>
        <p:nvPr/>
      </p:nvGrpSpPr>
      <p:grpSpPr>
        <a:xfrm>
          <a:off x="0" y="0"/>
          <a:ext cx="0" cy="0"/>
          <a:chOff x="0" y="0"/>
          <a:chExt cx="0" cy="0"/>
        </a:xfrm>
      </p:grpSpPr>
      <p:sp>
        <p:nvSpPr>
          <p:cNvPr id="84" name="Google Shape;84;p4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4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pic>
        <p:nvPicPr>
          <p:cNvPr id="90" name="Google Shape;90;p47"/>
          <p:cNvPicPr preferRelativeResize="0"/>
          <p:nvPr/>
        </p:nvPicPr>
        <p:blipFill rotWithShape="1">
          <a:blip r:embed="rId2">
            <a:alphaModFix amt="50000"/>
          </a:blip>
          <a:srcRect/>
          <a:stretch/>
        </p:blipFill>
        <p:spPr>
          <a:xfrm flipH="1">
            <a:off x="11278051" y="280065"/>
            <a:ext cx="650801" cy="817182"/>
          </a:xfrm>
          <a:prstGeom prst="rect">
            <a:avLst/>
          </a:prstGeom>
          <a:noFill/>
          <a:ln>
            <a:noFill/>
          </a:ln>
        </p:spPr>
      </p:pic>
      <p:sp>
        <p:nvSpPr>
          <p:cNvPr id="91" name="Google Shape;91;p47"/>
          <p:cNvSpPr txBox="1"/>
          <p:nvPr/>
        </p:nvSpPr>
        <p:spPr>
          <a:xfrm>
            <a:off x="11632835" y="989724"/>
            <a:ext cx="534241" cy="1538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
              <a:buFont typeface="Arial"/>
              <a:buNone/>
            </a:pPr>
            <a:r>
              <a:rPr lang="en-US" sz="400" b="0" i="0" u="none" strike="noStrike" cap="none">
                <a:solidFill>
                  <a:srgbClr val="DBDBDB"/>
                </a:solidFill>
                <a:latin typeface="Arial"/>
                <a:ea typeface="Arial"/>
                <a:cs typeface="Arial"/>
                <a:sym typeface="Arial"/>
              </a:rPr>
              <a:t>TM</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2"/>
        <p:cNvGrpSpPr/>
        <p:nvPr/>
      </p:nvGrpSpPr>
      <p:grpSpPr>
        <a:xfrm>
          <a:off x="0" y="0"/>
          <a:ext cx="0" cy="0"/>
          <a:chOff x="0" y="0"/>
          <a:chExt cx="0" cy="0"/>
        </a:xfrm>
      </p:grpSpPr>
      <p:sp>
        <p:nvSpPr>
          <p:cNvPr id="93" name="Google Shape;93;p4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pic>
        <p:nvPicPr>
          <p:cNvPr id="97" name="Google Shape;97;p48"/>
          <p:cNvPicPr preferRelativeResize="0"/>
          <p:nvPr/>
        </p:nvPicPr>
        <p:blipFill rotWithShape="1">
          <a:blip r:embed="rId2">
            <a:alphaModFix amt="50000"/>
          </a:blip>
          <a:srcRect/>
          <a:stretch/>
        </p:blipFill>
        <p:spPr>
          <a:xfrm flipH="1">
            <a:off x="11278051" y="280065"/>
            <a:ext cx="650801" cy="817182"/>
          </a:xfrm>
          <a:prstGeom prst="rect">
            <a:avLst/>
          </a:prstGeom>
          <a:noFill/>
          <a:ln>
            <a:noFill/>
          </a:ln>
        </p:spPr>
      </p:pic>
      <p:sp>
        <p:nvSpPr>
          <p:cNvPr id="98" name="Google Shape;98;p48"/>
          <p:cNvSpPr txBox="1"/>
          <p:nvPr/>
        </p:nvSpPr>
        <p:spPr>
          <a:xfrm>
            <a:off x="11632835" y="989724"/>
            <a:ext cx="534241" cy="1538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
              <a:buFont typeface="Arial"/>
              <a:buNone/>
            </a:pPr>
            <a:r>
              <a:rPr lang="en-US" sz="400" b="0" i="0" u="none" strike="noStrike" cap="none">
                <a:solidFill>
                  <a:srgbClr val="DBDBDB"/>
                </a:solidFill>
                <a:latin typeface="Arial"/>
                <a:ea typeface="Arial"/>
                <a:cs typeface="Arial"/>
                <a:sym typeface="Arial"/>
              </a:rPr>
              <a:t>TM</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9"/>
        <p:cNvGrpSpPr/>
        <p:nvPr/>
      </p:nvGrpSpPr>
      <p:grpSpPr>
        <a:xfrm>
          <a:off x="0" y="0"/>
          <a:ext cx="0" cy="0"/>
          <a:chOff x="0" y="0"/>
          <a:chExt cx="0" cy="0"/>
        </a:xfrm>
      </p:grpSpPr>
      <p:sp>
        <p:nvSpPr>
          <p:cNvPr id="100" name="Google Shape;100;p49"/>
          <p:cNvSpPr>
            <a:spLocks noGrp="1"/>
          </p:cNvSpPr>
          <p:nvPr>
            <p:ph type="pic" idx="2"/>
          </p:nvPr>
        </p:nvSpPr>
        <p:spPr>
          <a:xfrm>
            <a:off x="0" y="0"/>
            <a:ext cx="12192000" cy="6858000"/>
          </a:xfrm>
          <a:prstGeom prst="rect">
            <a:avLst/>
          </a:prstGeom>
          <a:noFill/>
          <a:ln>
            <a:noFill/>
          </a:ln>
        </p:spPr>
      </p:sp>
      <p:sp>
        <p:nvSpPr>
          <p:cNvPr id="101" name="Google Shape;101;p4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4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04"/>
        <p:cNvGrpSpPr/>
        <p:nvPr/>
      </p:nvGrpSpPr>
      <p:grpSpPr>
        <a:xfrm>
          <a:off x="0" y="0"/>
          <a:ext cx="0" cy="0"/>
          <a:chOff x="0" y="0"/>
          <a:chExt cx="0" cy="0"/>
        </a:xfrm>
      </p:grpSpPr>
      <p:pic>
        <p:nvPicPr>
          <p:cNvPr id="105" name="Google Shape;105;p50" descr="A sign in front of a building&#10;&#10;Description automatically generated with medium confidence"/>
          <p:cNvPicPr preferRelativeResize="0"/>
          <p:nvPr/>
        </p:nvPicPr>
        <p:blipFill rotWithShape="1">
          <a:blip r:embed="rId2">
            <a:alphaModFix/>
          </a:blip>
          <a:srcRect/>
          <a:stretch/>
        </p:blipFill>
        <p:spPr>
          <a:xfrm>
            <a:off x="3175" y="0"/>
            <a:ext cx="12185650" cy="6858000"/>
          </a:xfrm>
          <a:prstGeom prst="rect">
            <a:avLst/>
          </a:prstGeom>
          <a:noFill/>
          <a:ln>
            <a:noFill/>
          </a:ln>
        </p:spPr>
      </p:pic>
      <p:sp>
        <p:nvSpPr>
          <p:cNvPr id="106" name="Google Shape;106;p5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5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5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50"/>
          <p:cNvSpPr txBox="1">
            <a:spLocks noGrp="1"/>
          </p:cNvSpPr>
          <p:nvPr>
            <p:ph type="title"/>
          </p:nvPr>
        </p:nvSpPr>
        <p:spPr>
          <a:xfrm>
            <a:off x="623888" y="2474849"/>
            <a:ext cx="10879264" cy="167228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6"/>
              </a:buClr>
              <a:buSzPts val="5000"/>
              <a:buFont typeface="Arial"/>
              <a:buNone/>
              <a:defRPr sz="50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losing Slide Grey">
  <p:cSld name="Closing Slide Grey">
    <p:spTree>
      <p:nvGrpSpPr>
        <p:cNvPr id="1" name="Shape 110"/>
        <p:cNvGrpSpPr/>
        <p:nvPr/>
      </p:nvGrpSpPr>
      <p:grpSpPr>
        <a:xfrm>
          <a:off x="0" y="0"/>
          <a:ext cx="0" cy="0"/>
          <a:chOff x="0" y="0"/>
          <a:chExt cx="0" cy="0"/>
        </a:xfrm>
      </p:grpSpPr>
      <p:pic>
        <p:nvPicPr>
          <p:cNvPr id="111" name="Google Shape;111;p51" descr="A picture containing text, outdoor&#10;&#10;Description automatically generated"/>
          <p:cNvPicPr preferRelativeResize="0"/>
          <p:nvPr/>
        </p:nvPicPr>
        <p:blipFill rotWithShape="1">
          <a:blip r:embed="rId2">
            <a:alphaModFix/>
          </a:blip>
          <a:srcRect/>
          <a:stretch/>
        </p:blipFill>
        <p:spPr>
          <a:xfrm>
            <a:off x="3175" y="0"/>
            <a:ext cx="12185650" cy="6858000"/>
          </a:xfrm>
          <a:prstGeom prst="rect">
            <a:avLst/>
          </a:prstGeom>
          <a:noFill/>
          <a:ln>
            <a:noFill/>
          </a:ln>
        </p:spPr>
      </p:pic>
      <p:sp>
        <p:nvSpPr>
          <p:cNvPr id="112" name="Google Shape;112;p5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5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5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51"/>
          <p:cNvSpPr txBox="1">
            <a:spLocks noGrp="1"/>
          </p:cNvSpPr>
          <p:nvPr>
            <p:ph type="title"/>
          </p:nvPr>
        </p:nvSpPr>
        <p:spPr>
          <a:xfrm>
            <a:off x="623888" y="2474849"/>
            <a:ext cx="10879264" cy="167228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5000"/>
              <a:buFont typeface="Arial"/>
              <a:buNone/>
              <a:defRPr sz="5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2"/>
        <p:cNvGrpSpPr/>
        <p:nvPr/>
      </p:nvGrpSpPr>
      <p:grpSpPr>
        <a:xfrm>
          <a:off x="0" y="0"/>
          <a:ext cx="0" cy="0"/>
          <a:chOff x="0" y="0"/>
          <a:chExt cx="0" cy="0"/>
        </a:xfrm>
      </p:grpSpPr>
      <p:sp>
        <p:nvSpPr>
          <p:cNvPr id="123" name="Google Shape;123;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5" name="Google Shape;12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8"/>
        <p:cNvGrpSpPr/>
        <p:nvPr/>
      </p:nvGrpSpPr>
      <p:grpSpPr>
        <a:xfrm>
          <a:off x="0" y="0"/>
          <a:ext cx="0" cy="0"/>
          <a:chOff x="0" y="0"/>
          <a:chExt cx="0" cy="0"/>
        </a:xfrm>
      </p:grpSpPr>
      <p:sp>
        <p:nvSpPr>
          <p:cNvPr id="129" name="Google Shape;12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pic>
        <p:nvPicPr>
          <p:cNvPr id="23" name="Google Shape;23;p38" descr="Background pattern&#10;&#10;Description automatically generated"/>
          <p:cNvPicPr preferRelativeResize="0"/>
          <p:nvPr/>
        </p:nvPicPr>
        <p:blipFill rotWithShape="1">
          <a:blip r:embed="rId2">
            <a:alphaModFix/>
          </a:blip>
          <a:srcRect/>
          <a:stretch/>
        </p:blipFill>
        <p:spPr>
          <a:xfrm>
            <a:off x="3175" y="0"/>
            <a:ext cx="12185650" cy="6858000"/>
          </a:xfrm>
          <a:prstGeom prst="rect">
            <a:avLst/>
          </a:prstGeom>
          <a:noFill/>
          <a:ln>
            <a:noFill/>
          </a:ln>
        </p:spPr>
      </p:pic>
      <p:sp>
        <p:nvSpPr>
          <p:cNvPr id="24" name="Google Shape;24;p38"/>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6"/>
              </a:buClr>
              <a:buSzPts val="7200"/>
              <a:buFont typeface="Arial"/>
              <a:buNone/>
              <a:defRPr sz="72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3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5"/>
        <p:cNvGrpSpPr/>
        <p:nvPr/>
      </p:nvGrpSpPr>
      <p:grpSpPr>
        <a:xfrm>
          <a:off x="0" y="0"/>
          <a:ext cx="0" cy="0"/>
          <a:chOff x="0" y="0"/>
          <a:chExt cx="0" cy="0"/>
        </a:xfrm>
      </p:grpSpPr>
      <p:sp>
        <p:nvSpPr>
          <p:cNvPr id="146" name="Google Shape;146;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8" name="Google Shape;14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1"/>
        <p:cNvGrpSpPr/>
        <p:nvPr/>
      </p:nvGrpSpPr>
      <p:grpSpPr>
        <a:xfrm>
          <a:off x="0" y="0"/>
          <a:ext cx="0" cy="0"/>
          <a:chOff x="0" y="0"/>
          <a:chExt cx="0" cy="0"/>
        </a:xfrm>
      </p:grpSpPr>
      <p:sp>
        <p:nvSpPr>
          <p:cNvPr id="152" name="Google Shape;152;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4" name="Google Shape;154;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6" name="Google Shape;156;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
        <p:cNvGrpSpPr/>
        <p:nvPr/>
      </p:nvGrpSpPr>
      <p:grpSpPr>
        <a:xfrm>
          <a:off x="0" y="0"/>
          <a:ext cx="0" cy="0"/>
          <a:chOff x="0" y="0"/>
          <a:chExt cx="0" cy="0"/>
        </a:xfrm>
      </p:grpSpPr>
      <p:sp>
        <p:nvSpPr>
          <p:cNvPr id="161" name="Google Shape;161;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5"/>
        <p:cNvGrpSpPr/>
        <p:nvPr/>
      </p:nvGrpSpPr>
      <p:grpSpPr>
        <a:xfrm>
          <a:off x="0" y="0"/>
          <a:ext cx="0" cy="0"/>
          <a:chOff x="0" y="0"/>
          <a:chExt cx="0" cy="0"/>
        </a:xfrm>
      </p:grpSpPr>
      <p:sp>
        <p:nvSpPr>
          <p:cNvPr id="166" name="Google Shape;1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8" name="Google Shape;168;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9" name="Google Shape;1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2"/>
        <p:cNvGrpSpPr/>
        <p:nvPr/>
      </p:nvGrpSpPr>
      <p:grpSpPr>
        <a:xfrm>
          <a:off x="0" y="0"/>
          <a:ext cx="0" cy="0"/>
          <a:chOff x="0" y="0"/>
          <a:chExt cx="0" cy="0"/>
        </a:xfrm>
      </p:grpSpPr>
      <p:sp>
        <p:nvSpPr>
          <p:cNvPr id="173" name="Google Shape;173;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35"/>
          <p:cNvSpPr>
            <a:spLocks noGrp="1"/>
          </p:cNvSpPr>
          <p:nvPr>
            <p:ph type="pic" idx="2"/>
          </p:nvPr>
        </p:nvSpPr>
        <p:spPr>
          <a:xfrm>
            <a:off x="5183188" y="987425"/>
            <a:ext cx="6172200" cy="4873625"/>
          </a:xfrm>
          <a:prstGeom prst="rect">
            <a:avLst/>
          </a:prstGeom>
          <a:noFill/>
          <a:ln>
            <a:noFill/>
          </a:ln>
        </p:spPr>
      </p:sp>
      <p:sp>
        <p:nvSpPr>
          <p:cNvPr id="175" name="Google Shape;175;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6" name="Google Shape;17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9"/>
        <p:cNvGrpSpPr/>
        <p:nvPr/>
      </p:nvGrpSpPr>
      <p:grpSpPr>
        <a:xfrm>
          <a:off x="0" y="0"/>
          <a:ext cx="0" cy="0"/>
          <a:chOff x="0" y="0"/>
          <a:chExt cx="0" cy="0"/>
        </a:xfrm>
      </p:grpSpPr>
      <p:sp>
        <p:nvSpPr>
          <p:cNvPr id="180" name="Google Shape;18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5"/>
        <p:cNvGrpSpPr/>
        <p:nvPr/>
      </p:nvGrpSpPr>
      <p:grpSpPr>
        <a:xfrm>
          <a:off x="0" y="0"/>
          <a:ext cx="0" cy="0"/>
          <a:chOff x="0" y="0"/>
          <a:chExt cx="0" cy="0"/>
        </a:xfrm>
      </p:grpSpPr>
      <p:sp>
        <p:nvSpPr>
          <p:cNvPr id="186" name="Google Shape;186;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7"/>
        <p:cNvGrpSpPr/>
        <p:nvPr/>
      </p:nvGrpSpPr>
      <p:grpSpPr>
        <a:xfrm>
          <a:off x="0" y="0"/>
          <a:ext cx="0" cy="0"/>
          <a:chOff x="0" y="0"/>
          <a:chExt cx="0" cy="0"/>
        </a:xfrm>
      </p:grpSpPr>
      <p:sp>
        <p:nvSpPr>
          <p:cNvPr id="198" name="Google Shape;19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00" name="Google Shape;20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 Intro Slide 1" type="blank">
  <p:cSld name="BLANK">
    <p:spTree>
      <p:nvGrpSpPr>
        <p:cNvPr id="1" name="Shape 29"/>
        <p:cNvGrpSpPr/>
        <p:nvPr/>
      </p:nvGrpSpPr>
      <p:grpSpPr>
        <a:xfrm>
          <a:off x="0" y="0"/>
          <a:ext cx="0" cy="0"/>
          <a:chOff x="0" y="0"/>
          <a:chExt cx="0" cy="0"/>
        </a:xfrm>
      </p:grpSpPr>
      <p:pic>
        <p:nvPicPr>
          <p:cNvPr id="30" name="Google Shape;30;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1" name="Google Shape;31;p3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 Intro Slide 2">
  <p:cSld name="ST Intro Slide 2">
    <p:spTree>
      <p:nvGrpSpPr>
        <p:cNvPr id="1" name="Shape 34"/>
        <p:cNvGrpSpPr/>
        <p:nvPr/>
      </p:nvGrpSpPr>
      <p:grpSpPr>
        <a:xfrm>
          <a:off x="0" y="0"/>
          <a:ext cx="0" cy="0"/>
          <a:chOff x="0" y="0"/>
          <a:chExt cx="0" cy="0"/>
        </a:xfrm>
      </p:grpSpPr>
      <p:pic>
        <p:nvPicPr>
          <p:cNvPr id="35" name="Google Shape;35;p40" descr="A picture containing text, person&#10;&#10;Description automatically generated"/>
          <p:cNvPicPr preferRelativeResize="0"/>
          <p:nvPr/>
        </p:nvPicPr>
        <p:blipFill rotWithShape="1">
          <a:blip r:embed="rId2">
            <a:alphaModFix/>
          </a:blip>
          <a:srcRect/>
          <a:stretch/>
        </p:blipFill>
        <p:spPr>
          <a:xfrm>
            <a:off x="3175" y="0"/>
            <a:ext cx="12185650" cy="6858000"/>
          </a:xfrm>
          <a:prstGeom prst="rect">
            <a:avLst/>
          </a:prstGeom>
          <a:noFill/>
          <a:ln>
            <a:noFill/>
          </a:ln>
        </p:spPr>
      </p:pic>
      <p:sp>
        <p:nvSpPr>
          <p:cNvPr id="36" name="Google Shape;36;p4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StPaul">
  <p:cSld name="Section Slide StPaul">
    <p:spTree>
      <p:nvGrpSpPr>
        <p:cNvPr id="1" name="Shape 39"/>
        <p:cNvGrpSpPr/>
        <p:nvPr/>
      </p:nvGrpSpPr>
      <p:grpSpPr>
        <a:xfrm>
          <a:off x="0" y="0"/>
          <a:ext cx="0" cy="0"/>
          <a:chOff x="0" y="0"/>
          <a:chExt cx="0" cy="0"/>
        </a:xfrm>
      </p:grpSpPr>
      <p:pic>
        <p:nvPicPr>
          <p:cNvPr id="40" name="Google Shape;40;p4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1" name="Google Shape;41;p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41"/>
          <p:cNvSpPr/>
          <p:nvPr/>
        </p:nvSpPr>
        <p:spPr>
          <a:xfrm>
            <a:off x="623888" y="730888"/>
            <a:ext cx="10879264" cy="1672289"/>
          </a:xfrm>
          <a:prstGeom prst="rect">
            <a:avLst/>
          </a:prstGeom>
          <a:solidFill>
            <a:srgbClr val="510C76">
              <a:alpha val="8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45" name="Google Shape;45;p41"/>
          <p:cNvSpPr txBox="1">
            <a:spLocks noGrp="1"/>
          </p:cNvSpPr>
          <p:nvPr>
            <p:ph type="title"/>
          </p:nvPr>
        </p:nvSpPr>
        <p:spPr>
          <a:xfrm>
            <a:off x="623888" y="730888"/>
            <a:ext cx="10879264" cy="167228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6"/>
              </a:buClr>
              <a:buSzPts val="5000"/>
              <a:buFont typeface="Arial"/>
              <a:buNone/>
              <a:defRPr sz="50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Mpls">
  <p:cSld name="Section Slide Mpls">
    <p:spTree>
      <p:nvGrpSpPr>
        <p:cNvPr id="1" name="Shape 46"/>
        <p:cNvGrpSpPr/>
        <p:nvPr/>
      </p:nvGrpSpPr>
      <p:grpSpPr>
        <a:xfrm>
          <a:off x="0" y="0"/>
          <a:ext cx="0" cy="0"/>
          <a:chOff x="0" y="0"/>
          <a:chExt cx="0" cy="0"/>
        </a:xfrm>
      </p:grpSpPr>
      <p:pic>
        <p:nvPicPr>
          <p:cNvPr id="47" name="Google Shape;47;p4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8" name="Google Shape;48;p4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51" name="Google Shape;51;p42"/>
          <p:cNvSpPr/>
          <p:nvPr/>
        </p:nvSpPr>
        <p:spPr>
          <a:xfrm>
            <a:off x="623888" y="730888"/>
            <a:ext cx="10879264" cy="1672289"/>
          </a:xfrm>
          <a:prstGeom prst="rect">
            <a:avLst/>
          </a:prstGeom>
          <a:solidFill>
            <a:srgbClr val="510C76">
              <a:alpha val="8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52" name="Google Shape;52;p42"/>
          <p:cNvSpPr txBox="1">
            <a:spLocks noGrp="1"/>
          </p:cNvSpPr>
          <p:nvPr>
            <p:ph type="title"/>
          </p:nvPr>
        </p:nvSpPr>
        <p:spPr>
          <a:xfrm>
            <a:off x="623888" y="730888"/>
            <a:ext cx="10879264" cy="167228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6"/>
              </a:buClr>
              <a:buSzPts val="5000"/>
              <a:buFont typeface="Arial"/>
              <a:buNone/>
              <a:defRPr sz="50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Slide Grey">
  <p:cSld name="Section Slide Grey">
    <p:spTree>
      <p:nvGrpSpPr>
        <p:cNvPr id="1" name="Shape 53"/>
        <p:cNvGrpSpPr/>
        <p:nvPr/>
      </p:nvGrpSpPr>
      <p:grpSpPr>
        <a:xfrm>
          <a:off x="0" y="0"/>
          <a:ext cx="0" cy="0"/>
          <a:chOff x="0" y="0"/>
          <a:chExt cx="0" cy="0"/>
        </a:xfrm>
      </p:grpSpPr>
      <p:pic>
        <p:nvPicPr>
          <p:cNvPr id="54" name="Google Shape;54;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5" name="Google Shape;55;p4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9294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9294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929492"/>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43"/>
          <p:cNvSpPr txBox="1">
            <a:spLocks noGrp="1"/>
          </p:cNvSpPr>
          <p:nvPr>
            <p:ph type="title"/>
          </p:nvPr>
        </p:nvSpPr>
        <p:spPr>
          <a:xfrm>
            <a:off x="623888" y="730888"/>
            <a:ext cx="10879264" cy="167228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5000"/>
              <a:buFont typeface="Arial"/>
              <a:buNone/>
              <a:defRPr sz="5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Slide Mpls">
  <p:cSld name="Content Slide Mpls">
    <p:spTree>
      <p:nvGrpSpPr>
        <p:cNvPr id="1" name="Shape 59"/>
        <p:cNvGrpSpPr/>
        <p:nvPr/>
      </p:nvGrpSpPr>
      <p:grpSpPr>
        <a:xfrm>
          <a:off x="0" y="0"/>
          <a:ext cx="0" cy="0"/>
          <a:chOff x="0" y="0"/>
          <a:chExt cx="0" cy="0"/>
        </a:xfrm>
      </p:grpSpPr>
      <p:pic>
        <p:nvPicPr>
          <p:cNvPr id="60" name="Google Shape;60;p4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1" name="Google Shape;61;p44"/>
          <p:cNvSpPr/>
          <p:nvPr/>
        </p:nvSpPr>
        <p:spPr>
          <a:xfrm>
            <a:off x="685929" y="0"/>
            <a:ext cx="3200400" cy="6858000"/>
          </a:xfrm>
          <a:prstGeom prst="rect">
            <a:avLst/>
          </a:prstGeom>
          <a:solidFill>
            <a:srgbClr val="510C76">
              <a:alpha val="8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62" name="Google Shape;62;p44"/>
          <p:cNvSpPr txBox="1">
            <a:spLocks noGrp="1"/>
          </p:cNvSpPr>
          <p:nvPr>
            <p:ph type="title"/>
          </p:nvPr>
        </p:nvSpPr>
        <p:spPr>
          <a:xfrm>
            <a:off x="838200" y="365127"/>
            <a:ext cx="2904241"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6"/>
              </a:buClr>
              <a:buSzPts val="2400"/>
              <a:buFont typeface="Arial"/>
              <a:buNone/>
              <a:defRPr sz="24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838200" y="1825625"/>
            <a:ext cx="290424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sz="1800">
                <a:solidFill>
                  <a:schemeClr val="lt1"/>
                </a:solidFill>
              </a:defRPr>
            </a:lvl1pPr>
            <a:lvl2pPr marL="914400" lvl="1" indent="-317500" algn="l">
              <a:lnSpc>
                <a:spcPct val="90000"/>
              </a:lnSpc>
              <a:spcBef>
                <a:spcPts val="500"/>
              </a:spcBef>
              <a:spcAft>
                <a:spcPts val="0"/>
              </a:spcAft>
              <a:buClr>
                <a:schemeClr val="lt1"/>
              </a:buClr>
              <a:buSzPts val="1400"/>
              <a:buChar char="•"/>
              <a:defRPr sz="1400">
                <a:solidFill>
                  <a:schemeClr val="lt1"/>
                </a:solidFill>
              </a:defRPr>
            </a:lvl2pPr>
            <a:lvl3pPr marL="1371600" lvl="2" indent="-317500" algn="l">
              <a:lnSpc>
                <a:spcPct val="90000"/>
              </a:lnSpc>
              <a:spcBef>
                <a:spcPts val="500"/>
              </a:spcBef>
              <a:spcAft>
                <a:spcPts val="0"/>
              </a:spcAft>
              <a:buClr>
                <a:schemeClr val="lt1"/>
              </a:buClr>
              <a:buSzPts val="1400"/>
              <a:buChar char="•"/>
              <a:defRPr sz="14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Slide StPaul">
  <p:cSld name="Content Slide StPaul">
    <p:spTree>
      <p:nvGrpSpPr>
        <p:cNvPr id="1" name="Shape 67"/>
        <p:cNvGrpSpPr/>
        <p:nvPr/>
      </p:nvGrpSpPr>
      <p:grpSpPr>
        <a:xfrm>
          <a:off x="0" y="0"/>
          <a:ext cx="0" cy="0"/>
          <a:chOff x="0" y="0"/>
          <a:chExt cx="0" cy="0"/>
        </a:xfrm>
      </p:grpSpPr>
      <p:pic>
        <p:nvPicPr>
          <p:cNvPr id="68" name="Google Shape;68;p4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9" name="Google Shape;69;p45"/>
          <p:cNvSpPr/>
          <p:nvPr/>
        </p:nvSpPr>
        <p:spPr>
          <a:xfrm>
            <a:off x="8302786" y="0"/>
            <a:ext cx="3200400" cy="6858000"/>
          </a:xfrm>
          <a:prstGeom prst="rect">
            <a:avLst/>
          </a:prstGeom>
          <a:solidFill>
            <a:srgbClr val="510C76">
              <a:alpha val="8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70" name="Google Shape;70;p45"/>
          <p:cNvSpPr txBox="1">
            <a:spLocks noGrp="1"/>
          </p:cNvSpPr>
          <p:nvPr>
            <p:ph type="title"/>
          </p:nvPr>
        </p:nvSpPr>
        <p:spPr>
          <a:xfrm>
            <a:off x="8455057" y="365127"/>
            <a:ext cx="2904241"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6"/>
              </a:buClr>
              <a:buSzPts val="2400"/>
              <a:buFont typeface="Arial"/>
              <a:buNone/>
              <a:defRPr sz="24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5"/>
          <p:cNvSpPr txBox="1">
            <a:spLocks noGrp="1"/>
          </p:cNvSpPr>
          <p:nvPr>
            <p:ph type="body" idx="1"/>
          </p:nvPr>
        </p:nvSpPr>
        <p:spPr>
          <a:xfrm>
            <a:off x="8455057" y="1825625"/>
            <a:ext cx="290424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sz="1800">
                <a:solidFill>
                  <a:schemeClr val="lt1"/>
                </a:solidFill>
              </a:defRPr>
            </a:lvl1pPr>
            <a:lvl2pPr marL="914400" lvl="1" indent="-317500" algn="l">
              <a:lnSpc>
                <a:spcPct val="90000"/>
              </a:lnSpc>
              <a:spcBef>
                <a:spcPts val="500"/>
              </a:spcBef>
              <a:spcAft>
                <a:spcPts val="0"/>
              </a:spcAft>
              <a:buClr>
                <a:schemeClr val="lt1"/>
              </a:buClr>
              <a:buSzPts val="1400"/>
              <a:buChar char="•"/>
              <a:defRPr sz="1400">
                <a:solidFill>
                  <a:schemeClr val="lt1"/>
                </a:solidFill>
              </a:defRPr>
            </a:lvl2pPr>
            <a:lvl3pPr marL="1371600" lvl="2" indent="-317500" algn="l">
              <a:lnSpc>
                <a:spcPct val="90000"/>
              </a:lnSpc>
              <a:spcBef>
                <a:spcPts val="500"/>
              </a:spcBef>
              <a:spcAft>
                <a:spcPts val="0"/>
              </a:spcAft>
              <a:buClr>
                <a:schemeClr val="lt1"/>
              </a:buClr>
              <a:buSzPts val="1400"/>
              <a:buChar char="•"/>
              <a:defRPr sz="14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4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Times New Roman"/>
                <a:ea typeface="Times New Roman"/>
                <a:cs typeface="Times New Roman"/>
                <a:sym typeface="Times New Roman"/>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Times New Roman"/>
                <a:ea typeface="Times New Roman"/>
                <a:cs typeface="Times New Roman"/>
                <a:sym typeface="Times New Roman"/>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949494"/>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00" b="0" i="0" u="none" strike="noStrike" cap="none">
                <a:solidFill>
                  <a:srgbClr val="949494"/>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949494"/>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 name="Google Shape;118;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0" name="Google Shape;12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1"/>
        <p:cNvGrpSpPr/>
        <p:nvPr/>
      </p:nvGrpSpPr>
      <p:grpSpPr>
        <a:xfrm>
          <a:off x="0" y="0"/>
          <a:ext cx="0" cy="0"/>
          <a:chOff x="0" y="0"/>
          <a:chExt cx="0" cy="0"/>
        </a:xfrm>
      </p:grpSpPr>
      <p:sp>
        <p:nvSpPr>
          <p:cNvPr id="192" name="Google Shape;19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3" name="Google Shape;193;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94" name="Google Shape;19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95" name="Google Shape;19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96" name="Google Shape;19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34.jpg"/><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34.jpg"/><Relationship Id="rId4" Type="http://schemas.openxmlformats.org/officeDocument/2006/relationships/image" Target="../media/image33.jpg"/></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4.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hyperlink" Target="https://doi.org/10.1200/JCO.1999.17.1.37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ctrTitle"/>
          </p:nvPr>
        </p:nvSpPr>
        <p:spPr>
          <a:xfrm>
            <a:off x="914400" y="419628"/>
            <a:ext cx="103632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7200"/>
              <a:buFont typeface="Calibri"/>
              <a:buNone/>
            </a:pPr>
            <a:r>
              <a:rPr lang="en-US" b="1" dirty="0">
                <a:latin typeface="Calibri"/>
                <a:ea typeface="Calibri"/>
                <a:cs typeface="Calibri"/>
                <a:sym typeface="Calibri"/>
              </a:rPr>
              <a:t>Integrative Nursing</a:t>
            </a:r>
            <a:br>
              <a:rPr lang="en-US" dirty="0">
                <a:latin typeface="Calibri"/>
                <a:ea typeface="Calibri"/>
                <a:cs typeface="Calibri"/>
                <a:sym typeface="Calibri"/>
              </a:rPr>
            </a:br>
            <a:r>
              <a:rPr lang="en-US" sz="4400" b="1" dirty="0">
                <a:latin typeface="Calibri"/>
                <a:ea typeface="Calibri"/>
                <a:cs typeface="Calibri"/>
                <a:sym typeface="Calibri"/>
              </a:rPr>
              <a:t>at the Point of Care</a:t>
            </a:r>
            <a:endParaRPr b="1" dirty="0"/>
          </a:p>
        </p:txBody>
      </p:sp>
      <p:pic>
        <p:nvPicPr>
          <p:cNvPr id="209" name="Google Shape;209;p1"/>
          <p:cNvPicPr preferRelativeResize="0"/>
          <p:nvPr/>
        </p:nvPicPr>
        <p:blipFill rotWithShape="1">
          <a:blip r:embed="rId3">
            <a:alphaModFix/>
          </a:blip>
          <a:srcRect r="41203" b="7894"/>
          <a:stretch/>
        </p:blipFill>
        <p:spPr>
          <a:xfrm>
            <a:off x="471652" y="6100872"/>
            <a:ext cx="2837605" cy="337457"/>
          </a:xfrm>
          <a:prstGeom prst="rect">
            <a:avLst/>
          </a:prstGeom>
          <a:noFill/>
          <a:ln>
            <a:noFill/>
          </a:ln>
        </p:spPr>
      </p:pic>
      <p:sp>
        <p:nvSpPr>
          <p:cNvPr id="210" name="Google Shape;210;p1"/>
          <p:cNvSpPr txBox="1"/>
          <p:nvPr/>
        </p:nvSpPr>
        <p:spPr>
          <a:xfrm>
            <a:off x="1524000" y="3091500"/>
            <a:ext cx="9144000" cy="337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2"/>
              </a:buClr>
              <a:buSzPts val="3200"/>
              <a:buFont typeface="Arial"/>
              <a:buNone/>
            </a:pPr>
            <a:r>
              <a:rPr lang="en-US" sz="3200" i="1" dirty="0">
                <a:solidFill>
                  <a:schemeClr val="accent2"/>
                </a:solidFill>
                <a:latin typeface="Calibri"/>
                <a:ea typeface="Calibri"/>
                <a:cs typeface="Calibri"/>
                <a:sym typeface="Calibri"/>
              </a:rPr>
              <a:t>Presenters:</a:t>
            </a:r>
          </a:p>
          <a:p>
            <a:pPr marL="0" marR="0" lvl="0" indent="0" algn="ctr" rtl="0">
              <a:lnSpc>
                <a:spcPct val="90000"/>
              </a:lnSpc>
              <a:spcBef>
                <a:spcPts val="0"/>
              </a:spcBef>
              <a:spcAft>
                <a:spcPts val="0"/>
              </a:spcAft>
              <a:buClr>
                <a:schemeClr val="accent2"/>
              </a:buClr>
              <a:buSzPts val="3200"/>
              <a:buFont typeface="Arial"/>
              <a:buNone/>
            </a:pPr>
            <a:r>
              <a:rPr lang="en-US" sz="3200" b="1" dirty="0">
                <a:solidFill>
                  <a:schemeClr val="accent2"/>
                </a:solidFill>
                <a:latin typeface="Calibri"/>
                <a:ea typeface="Calibri"/>
                <a:cs typeface="Calibri"/>
                <a:sym typeface="Calibri"/>
              </a:rPr>
              <a:t>Raney Linck, </a:t>
            </a:r>
            <a:r>
              <a:rPr lang="en-US" sz="3200" b="1" i="0" u="none" strike="noStrike" cap="none" dirty="0">
                <a:solidFill>
                  <a:schemeClr val="accent2"/>
                </a:solidFill>
                <a:latin typeface="Calibri"/>
                <a:ea typeface="Calibri"/>
                <a:cs typeface="Calibri"/>
                <a:sym typeface="Calibri"/>
              </a:rPr>
              <a:t>DNP, RN</a:t>
            </a:r>
            <a:endParaRPr sz="3200" b="1" dirty="0">
              <a:solidFill>
                <a:schemeClr val="accent2"/>
              </a:solidFill>
              <a:latin typeface="Calibri"/>
              <a:ea typeface="Calibri"/>
              <a:cs typeface="Calibri"/>
              <a:sym typeface="Calibri"/>
            </a:endParaRPr>
          </a:p>
          <a:p>
            <a:pPr marL="0" marR="0" lvl="0" indent="0" algn="ctr" rtl="0">
              <a:lnSpc>
                <a:spcPct val="90000"/>
              </a:lnSpc>
              <a:spcBef>
                <a:spcPts val="0"/>
              </a:spcBef>
              <a:spcAft>
                <a:spcPts val="0"/>
              </a:spcAft>
              <a:buClr>
                <a:schemeClr val="accent2"/>
              </a:buClr>
              <a:buSzPts val="3200"/>
              <a:buFont typeface="Arial"/>
              <a:buNone/>
            </a:pPr>
            <a:r>
              <a:rPr lang="en-US" sz="3200" b="1" dirty="0">
                <a:solidFill>
                  <a:schemeClr val="accent2"/>
                </a:solidFill>
                <a:latin typeface="Calibri"/>
                <a:ea typeface="Calibri"/>
                <a:cs typeface="Calibri"/>
                <a:sym typeface="Calibri"/>
              </a:rPr>
              <a:t>Lindsay Schipper, DNP, MBA, RN,</a:t>
            </a:r>
          </a:p>
          <a:p>
            <a:pPr marL="0" marR="0" lvl="0" indent="0" algn="ctr" rtl="0">
              <a:lnSpc>
                <a:spcPct val="90000"/>
              </a:lnSpc>
              <a:spcBef>
                <a:spcPts val="0"/>
              </a:spcBef>
              <a:spcAft>
                <a:spcPts val="0"/>
              </a:spcAft>
              <a:buClr>
                <a:schemeClr val="accent2"/>
              </a:buClr>
              <a:buSzPts val="3200"/>
              <a:buFont typeface="Arial"/>
              <a:buNone/>
            </a:pPr>
            <a:r>
              <a:rPr lang="en-US" sz="3200" b="1" dirty="0">
                <a:solidFill>
                  <a:schemeClr val="accent2"/>
                </a:solidFill>
                <a:latin typeface="Calibri"/>
                <a:ea typeface="Calibri"/>
                <a:cs typeface="Calibri"/>
                <a:sym typeface="Calibri"/>
              </a:rPr>
              <a:t>PED-BC, NPD-BC, NE-BC, </a:t>
            </a:r>
            <a:r>
              <a:rPr lang="en-US" sz="3200" b="1" dirty="0" err="1">
                <a:solidFill>
                  <a:schemeClr val="accent2"/>
                </a:solidFill>
                <a:latin typeface="Calibri"/>
                <a:ea typeface="Calibri"/>
                <a:cs typeface="Calibri"/>
                <a:sym typeface="Calibri"/>
              </a:rPr>
              <a:t>CNEn</a:t>
            </a:r>
            <a:endParaRPr sz="3200" b="1" dirty="0">
              <a:solidFill>
                <a:schemeClr val="accent2"/>
              </a:solidFill>
              <a:latin typeface="Calibri"/>
              <a:ea typeface="Calibri"/>
              <a:cs typeface="Calibri"/>
              <a:sym typeface="Calibri"/>
            </a:endParaRPr>
          </a:p>
          <a:p>
            <a:pPr marL="0" marR="0" lvl="0" indent="0" algn="ctr" rtl="0">
              <a:lnSpc>
                <a:spcPct val="90000"/>
              </a:lnSpc>
              <a:spcBef>
                <a:spcPts val="0"/>
              </a:spcBef>
              <a:spcAft>
                <a:spcPts val="0"/>
              </a:spcAft>
              <a:buClr>
                <a:schemeClr val="accent2"/>
              </a:buClr>
              <a:buSzPts val="2800"/>
              <a:buFont typeface="Arial"/>
              <a:buNone/>
            </a:pPr>
            <a:r>
              <a:rPr lang="en-US" sz="2800" b="0" i="1" u="none" strike="noStrike" cap="none" dirty="0">
                <a:solidFill>
                  <a:schemeClr val="accent2"/>
                </a:solidFill>
                <a:latin typeface="Calibri"/>
                <a:ea typeface="Calibri"/>
                <a:cs typeface="Calibri"/>
                <a:sym typeface="Calibri"/>
              </a:rPr>
              <a:t>University of St. Thomas</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accent2"/>
              </a:buClr>
              <a:buSzPts val="2800"/>
              <a:buFont typeface="Arial"/>
              <a:buNone/>
            </a:pPr>
            <a:r>
              <a:rPr lang="en-US" sz="2800" i="1" dirty="0">
                <a:solidFill>
                  <a:schemeClr val="accent2"/>
                </a:solidFill>
                <a:latin typeface="Calibri"/>
                <a:ea typeface="Calibri"/>
                <a:cs typeface="Calibri"/>
                <a:sym typeface="Calibri"/>
              </a:rPr>
              <a:t>Susan S. Morrison </a:t>
            </a:r>
            <a:r>
              <a:rPr lang="en-US" sz="2800" b="0" i="1" u="none" strike="noStrike" cap="none" dirty="0">
                <a:solidFill>
                  <a:schemeClr val="accent2"/>
                </a:solidFill>
                <a:latin typeface="Calibri"/>
                <a:ea typeface="Calibri"/>
                <a:cs typeface="Calibri"/>
                <a:sym typeface="Calibri"/>
              </a:rPr>
              <a:t>School of Nursing</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accent2"/>
              </a:buClr>
              <a:buSzPts val="2000"/>
              <a:buFont typeface="Arial"/>
              <a:buNone/>
            </a:pPr>
            <a:endParaRPr sz="2000" b="0" i="0" u="none" strike="noStrike" cap="none" dirty="0">
              <a:solidFill>
                <a:schemeClr val="accent2"/>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122f5e8eb59_1_119"/>
          <p:cNvSpPr/>
          <p:nvPr/>
        </p:nvSpPr>
        <p:spPr>
          <a:xfrm>
            <a:off x="481029" y="4546920"/>
            <a:ext cx="39777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1" name="Google Shape;311;g122f5e8eb59_1_119"/>
          <p:cNvSpPr/>
          <p:nvPr/>
        </p:nvSpPr>
        <p:spPr>
          <a:xfrm rot="5400000">
            <a:off x="759867" y="346833"/>
            <a:ext cx="1464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2" name="Google Shape;312;g122f5e8eb59_1_1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3" name="Google Shape;313;g122f5e8eb59_1_119"/>
          <p:cNvPicPr preferRelativeResize="0"/>
          <p:nvPr/>
        </p:nvPicPr>
        <p:blipFill rotWithShape="1">
          <a:blip r:embed="rId3">
            <a:alphaModFix/>
          </a:blip>
          <a:srcRect l="7791" r="7791"/>
          <a:stretch/>
        </p:blipFill>
        <p:spPr>
          <a:xfrm>
            <a:off x="3523488" y="10"/>
            <a:ext cx="8668511" cy="6857990"/>
          </a:xfrm>
          <a:prstGeom prst="rect">
            <a:avLst/>
          </a:prstGeom>
          <a:noFill/>
          <a:ln>
            <a:noFill/>
          </a:ln>
        </p:spPr>
      </p:pic>
      <p:sp>
        <p:nvSpPr>
          <p:cNvPr id="314" name="Google Shape;314;g122f5e8eb59_1_119"/>
          <p:cNvSpPr/>
          <p:nvPr/>
        </p:nvSpPr>
        <p:spPr>
          <a:xfrm>
            <a:off x="0" y="0"/>
            <a:ext cx="97566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g122f5e8eb59_1_119"/>
          <p:cNvSpPr txBox="1"/>
          <p:nvPr/>
        </p:nvSpPr>
        <p:spPr>
          <a:xfrm>
            <a:off x="481029" y="383506"/>
            <a:ext cx="11130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4. Nature: healing, restorative</a:t>
            </a:r>
            <a:endParaRPr sz="1400" b="0" i="0" u="none" strike="noStrike" cap="none">
              <a:solidFill>
                <a:srgbClr val="000000"/>
              </a:solidFill>
              <a:latin typeface="Arial"/>
              <a:ea typeface="Arial"/>
              <a:cs typeface="Arial"/>
              <a:sym typeface="Arial"/>
            </a:endParaRPr>
          </a:p>
        </p:txBody>
      </p:sp>
      <p:sp>
        <p:nvSpPr>
          <p:cNvPr id="316" name="Google Shape;316;g122f5e8eb59_1_119"/>
          <p:cNvSpPr txBox="1"/>
          <p:nvPr/>
        </p:nvSpPr>
        <p:spPr>
          <a:xfrm>
            <a:off x="530800" y="1287675"/>
            <a:ext cx="10658100" cy="39174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2900"/>
              <a:buFont typeface="Arial"/>
              <a:buNone/>
            </a:pPr>
            <a:r>
              <a:rPr lang="en-US" sz="2900" b="1" i="1" u="none" strike="noStrike" cap="none">
                <a:solidFill>
                  <a:srgbClr val="38761D"/>
                </a:solidFill>
                <a:latin typeface="Calibri"/>
                <a:ea typeface="Calibri"/>
                <a:cs typeface="Calibri"/>
                <a:sym typeface="Calibri"/>
              </a:rPr>
              <a:t>“Nature has healing and restorative properties that contribute to health and wellbeing.”</a:t>
            </a:r>
            <a:endParaRPr sz="2900" b="1" i="1" u="none" strike="noStrike" cap="none">
              <a:solidFill>
                <a:srgbClr val="38761D"/>
              </a:solidFill>
              <a:latin typeface="Calibri"/>
              <a:ea typeface="Calibri"/>
              <a:cs typeface="Calibri"/>
              <a:sym typeface="Calibri"/>
            </a:endParaRPr>
          </a:p>
          <a:p>
            <a:pPr marL="457200" marR="0" lvl="0" indent="-406400" algn="l" rtl="0">
              <a:lnSpc>
                <a:spcPct val="115000"/>
              </a:lnSpc>
              <a:spcBef>
                <a:spcPts val="100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Interaction with nature can create healing.</a:t>
            </a:r>
            <a:endParaRPr sz="2800" b="0" i="0" u="none" strike="noStrike" cap="none">
              <a:solidFill>
                <a:srgbClr val="000000"/>
              </a:solidFill>
              <a:latin typeface="Calibri"/>
              <a:ea typeface="Calibri"/>
              <a:cs typeface="Calibri"/>
              <a:sym typeface="Calibri"/>
            </a:endParaRPr>
          </a:p>
          <a:p>
            <a:pPr marL="457200" marR="0" lvl="0" indent="-406400" algn="l" rtl="0">
              <a:lnSpc>
                <a:spcPct val="115000"/>
              </a:lnSpc>
              <a:spcBef>
                <a:spcPts val="100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Connection to direct nature and indirect nature improved health related outcomes.</a:t>
            </a:r>
            <a:endParaRPr sz="2800" b="0" i="0" u="none" strike="noStrike" cap="none">
              <a:solidFill>
                <a:srgbClr val="000000"/>
              </a:solidFill>
              <a:latin typeface="Calibri"/>
              <a:ea typeface="Calibri"/>
              <a:cs typeface="Calibri"/>
              <a:sym typeface="Calibri"/>
            </a:endParaRPr>
          </a:p>
          <a:p>
            <a:pPr marL="457200" marR="0" lvl="0" indent="-406400" algn="l" rtl="0">
              <a:lnSpc>
                <a:spcPct val="115000"/>
              </a:lnSpc>
              <a:spcBef>
                <a:spcPts val="1000"/>
              </a:spcBef>
              <a:spcAft>
                <a:spcPts val="100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Examples include: </a:t>
            </a:r>
            <a:r>
              <a:rPr lang="en-US" sz="2800" b="0" i="1" u="none" strike="noStrike" cap="none">
                <a:solidFill>
                  <a:srgbClr val="000000"/>
                </a:solidFill>
                <a:latin typeface="Calibri"/>
                <a:ea typeface="Calibri"/>
                <a:cs typeface="Calibri"/>
                <a:sym typeface="Calibri"/>
              </a:rPr>
              <a:t>sunlight, plants and flowers, windows, garden space, nature-based artwork.</a:t>
            </a:r>
            <a:endParaRPr sz="2800" b="0" i="1" u="none" strike="noStrike" cap="none">
              <a:solidFill>
                <a:srgbClr val="000000"/>
              </a:solidFill>
              <a:latin typeface="Calibri"/>
              <a:ea typeface="Calibri"/>
              <a:cs typeface="Calibri"/>
              <a:sym typeface="Calibri"/>
            </a:endParaRPr>
          </a:p>
        </p:txBody>
      </p:sp>
      <p:pic>
        <p:nvPicPr>
          <p:cNvPr id="317" name="Google Shape;317;g122f5e8eb59_1_119"/>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318" name="Google Shape;318;g122f5e8eb59_1_119"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122f5e8eb59_1_131"/>
          <p:cNvSpPr/>
          <p:nvPr/>
        </p:nvSpPr>
        <p:spPr>
          <a:xfrm>
            <a:off x="481029" y="4546920"/>
            <a:ext cx="39777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4" name="Google Shape;324;g122f5e8eb59_1_131"/>
          <p:cNvSpPr/>
          <p:nvPr/>
        </p:nvSpPr>
        <p:spPr>
          <a:xfrm rot="5400000">
            <a:off x="759867" y="346833"/>
            <a:ext cx="1464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5" name="Google Shape;325;g122f5e8eb59_1_13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6" name="Google Shape;326;g122f5e8eb59_1_131"/>
          <p:cNvPicPr preferRelativeResize="0"/>
          <p:nvPr/>
        </p:nvPicPr>
        <p:blipFill rotWithShape="1">
          <a:blip r:embed="rId3">
            <a:alphaModFix/>
          </a:blip>
          <a:srcRect l="7791" r="7791"/>
          <a:stretch/>
        </p:blipFill>
        <p:spPr>
          <a:xfrm>
            <a:off x="3523488" y="10"/>
            <a:ext cx="8668511" cy="6857990"/>
          </a:xfrm>
          <a:prstGeom prst="rect">
            <a:avLst/>
          </a:prstGeom>
          <a:noFill/>
          <a:ln>
            <a:noFill/>
          </a:ln>
        </p:spPr>
      </p:pic>
      <p:sp>
        <p:nvSpPr>
          <p:cNvPr id="327" name="Google Shape;327;g122f5e8eb59_1_131"/>
          <p:cNvSpPr/>
          <p:nvPr/>
        </p:nvSpPr>
        <p:spPr>
          <a:xfrm>
            <a:off x="0" y="0"/>
            <a:ext cx="97566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 name="Google Shape;328;g122f5e8eb59_1_131"/>
          <p:cNvSpPr txBox="1"/>
          <p:nvPr/>
        </p:nvSpPr>
        <p:spPr>
          <a:xfrm>
            <a:off x="481029" y="383506"/>
            <a:ext cx="11130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5. Moving from least invasive…</a:t>
            </a:r>
            <a:endParaRPr sz="1400" b="0" i="0" u="none" strike="noStrike" cap="none">
              <a:solidFill>
                <a:srgbClr val="000000"/>
              </a:solidFill>
              <a:latin typeface="Arial"/>
              <a:ea typeface="Arial"/>
              <a:cs typeface="Arial"/>
              <a:sym typeface="Arial"/>
            </a:endParaRPr>
          </a:p>
        </p:txBody>
      </p:sp>
      <p:sp>
        <p:nvSpPr>
          <p:cNvPr id="329" name="Google Shape;329;g122f5e8eb59_1_131"/>
          <p:cNvSpPr txBox="1"/>
          <p:nvPr/>
        </p:nvSpPr>
        <p:spPr>
          <a:xfrm>
            <a:off x="530800" y="1287675"/>
            <a:ext cx="10658100" cy="10521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rgbClr val="000000"/>
              </a:buClr>
              <a:buSzPts val="2900"/>
              <a:buFont typeface="Arial"/>
              <a:buNone/>
            </a:pPr>
            <a:r>
              <a:rPr lang="en-US" sz="2900" b="1" i="1" u="none" strike="noStrike" cap="none">
                <a:solidFill>
                  <a:srgbClr val="38761D"/>
                </a:solidFill>
                <a:latin typeface="Calibri"/>
                <a:ea typeface="Calibri"/>
                <a:cs typeface="Calibri"/>
                <a:sym typeface="Calibri"/>
              </a:rPr>
              <a:t>“Use the full range of therapeutic modalities to support the healing process, moving from the least invasive.”   </a:t>
            </a:r>
            <a:endParaRPr sz="2800" b="0" i="1" u="none" strike="noStrike" cap="none">
              <a:solidFill>
                <a:srgbClr val="000000"/>
              </a:solidFill>
              <a:latin typeface="Calibri"/>
              <a:ea typeface="Calibri"/>
              <a:cs typeface="Calibri"/>
              <a:sym typeface="Calibri"/>
            </a:endParaRPr>
          </a:p>
        </p:txBody>
      </p:sp>
      <p:pic>
        <p:nvPicPr>
          <p:cNvPr id="330" name="Google Shape;330;g122f5e8eb59_1_131"/>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331" name="Google Shape;331;g122f5e8eb59_1_131"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grpSp>
        <p:nvGrpSpPr>
          <p:cNvPr id="332" name="Google Shape;332;g122f5e8eb59_1_131"/>
          <p:cNvGrpSpPr/>
          <p:nvPr/>
        </p:nvGrpSpPr>
        <p:grpSpPr>
          <a:xfrm>
            <a:off x="652182" y="2659636"/>
            <a:ext cx="10887618" cy="3896965"/>
            <a:chOff x="628795" y="2052679"/>
            <a:chExt cx="10057846" cy="3350787"/>
          </a:xfrm>
        </p:grpSpPr>
        <p:grpSp>
          <p:nvGrpSpPr>
            <p:cNvPr id="333" name="Google Shape;333;g122f5e8eb59_1_131"/>
            <p:cNvGrpSpPr/>
            <p:nvPr/>
          </p:nvGrpSpPr>
          <p:grpSpPr>
            <a:xfrm>
              <a:off x="628795" y="2052679"/>
              <a:ext cx="10057846" cy="3350787"/>
              <a:chOff x="648163" y="509286"/>
              <a:chExt cx="11725164" cy="3350787"/>
            </a:xfrm>
          </p:grpSpPr>
          <p:grpSp>
            <p:nvGrpSpPr>
              <p:cNvPr id="334" name="Google Shape;334;g122f5e8eb59_1_131"/>
              <p:cNvGrpSpPr/>
              <p:nvPr/>
            </p:nvGrpSpPr>
            <p:grpSpPr>
              <a:xfrm>
                <a:off x="648163" y="509286"/>
                <a:ext cx="8750162" cy="3350787"/>
                <a:chOff x="648182" y="509286"/>
                <a:chExt cx="8268130" cy="3350787"/>
              </a:xfrm>
            </p:grpSpPr>
            <p:sp>
              <p:nvSpPr>
                <p:cNvPr id="335" name="Google Shape;335;g122f5e8eb59_1_131"/>
                <p:cNvSpPr/>
                <p:nvPr/>
              </p:nvSpPr>
              <p:spPr>
                <a:xfrm>
                  <a:off x="648182" y="509286"/>
                  <a:ext cx="2627400" cy="3345000"/>
                </a:xfrm>
                <a:prstGeom prst="roundRect">
                  <a:avLst>
                    <a:gd name="adj" fmla="val 16667"/>
                  </a:avLst>
                </a:prstGeom>
                <a:gradFill>
                  <a:gsLst>
                    <a:gs pos="0">
                      <a:srgbClr val="51AB2A"/>
                    </a:gs>
                    <a:gs pos="100000">
                      <a:srgbClr val="203E13"/>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36" name="Google Shape;336;g122f5e8eb59_1_131"/>
                <p:cNvSpPr/>
                <p:nvPr/>
              </p:nvSpPr>
              <p:spPr>
                <a:xfrm>
                  <a:off x="6288912" y="515073"/>
                  <a:ext cx="2627400" cy="3345000"/>
                </a:xfrm>
                <a:prstGeom prst="roundRect">
                  <a:avLst>
                    <a:gd name="adj" fmla="val 16667"/>
                  </a:avLst>
                </a:prstGeom>
                <a:gradFill>
                  <a:gsLst>
                    <a:gs pos="0">
                      <a:srgbClr val="51AB2A"/>
                    </a:gs>
                    <a:gs pos="100000">
                      <a:srgbClr val="203E13"/>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37" name="Google Shape;337;g122f5e8eb59_1_131"/>
                <p:cNvSpPr/>
                <p:nvPr/>
              </p:nvSpPr>
              <p:spPr>
                <a:xfrm>
                  <a:off x="3468547" y="509286"/>
                  <a:ext cx="2627400" cy="3345000"/>
                </a:xfrm>
                <a:prstGeom prst="roundRect">
                  <a:avLst>
                    <a:gd name="adj" fmla="val 16667"/>
                  </a:avLst>
                </a:prstGeom>
                <a:gradFill>
                  <a:gsLst>
                    <a:gs pos="0">
                      <a:srgbClr val="51AB2A"/>
                    </a:gs>
                    <a:gs pos="100000">
                      <a:srgbClr val="203E13"/>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338" name="Google Shape;338;g122f5e8eb59_1_131"/>
              <p:cNvSpPr/>
              <p:nvPr/>
            </p:nvSpPr>
            <p:spPr>
              <a:xfrm>
                <a:off x="9592627" y="509286"/>
                <a:ext cx="2780700" cy="3345000"/>
              </a:xfrm>
              <a:prstGeom prst="roundRect">
                <a:avLst>
                  <a:gd name="adj" fmla="val 16667"/>
                </a:avLst>
              </a:prstGeom>
              <a:gradFill>
                <a:gsLst>
                  <a:gs pos="0">
                    <a:srgbClr val="51AB2A"/>
                  </a:gs>
                  <a:gs pos="100000">
                    <a:srgbClr val="203E13"/>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339" name="Google Shape;339;g122f5e8eb59_1_131"/>
            <p:cNvSpPr txBox="1"/>
            <p:nvPr/>
          </p:nvSpPr>
          <p:spPr>
            <a:xfrm>
              <a:off x="847649" y="2220981"/>
              <a:ext cx="1956000" cy="2620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Self-awareness Presence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Modeling</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Explanation</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Demonstration</a:t>
              </a: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Breathwork</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40" name="Google Shape;340;g122f5e8eb59_1_131"/>
            <p:cNvSpPr txBox="1"/>
            <p:nvPr/>
          </p:nvSpPr>
          <p:spPr>
            <a:xfrm>
              <a:off x="3403742" y="2220976"/>
              <a:ext cx="1956000" cy="19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Aromatherapy</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Breathwork</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Mindfulness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Meditation</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Music therapy</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41" name="Google Shape;341;g122f5e8eb59_1_131"/>
            <p:cNvSpPr txBox="1"/>
            <p:nvPr/>
          </p:nvSpPr>
          <p:spPr>
            <a:xfrm>
              <a:off x="5896120" y="2220974"/>
              <a:ext cx="2191500" cy="19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Art Therapy</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Energy therapy</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Massage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Acupressure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Guided Imagery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Clinical Hypnosis</a:t>
              </a:r>
              <a:endParaRPr sz="2400" b="0" i="0" u="none" strike="noStrike" cap="none">
                <a:solidFill>
                  <a:srgbClr val="000000"/>
                </a:solidFill>
                <a:latin typeface="Arial"/>
                <a:ea typeface="Arial"/>
                <a:cs typeface="Arial"/>
                <a:sym typeface="Arial"/>
              </a:endParaRPr>
            </a:p>
          </p:txBody>
        </p:sp>
        <p:sp>
          <p:nvSpPr>
            <p:cNvPr id="342" name="Google Shape;342;g122f5e8eb59_1_131"/>
            <p:cNvSpPr txBox="1"/>
            <p:nvPr/>
          </p:nvSpPr>
          <p:spPr>
            <a:xfrm>
              <a:off x="8524441" y="2220974"/>
              <a:ext cx="2063100" cy="166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Acupuncture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Aromatherapy</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Nutrition</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Supplements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343" name="Google Shape;343;g122f5e8eb59_1_131"/>
          <p:cNvSpPr/>
          <p:nvPr/>
        </p:nvSpPr>
        <p:spPr>
          <a:xfrm>
            <a:off x="0" y="5024200"/>
            <a:ext cx="11280600" cy="1236900"/>
          </a:xfrm>
          <a:prstGeom prst="rightArrow">
            <a:avLst>
              <a:gd name="adj1" fmla="val 50000"/>
              <a:gd name="adj2" fmla="val 50000"/>
            </a:avLst>
          </a:prstGeom>
          <a:gradFill>
            <a:gsLst>
              <a:gs pos="0">
                <a:srgbClr val="DCECD5"/>
              </a:gs>
              <a:gs pos="100000">
                <a:srgbClr val="93BC8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122f5e8eb59_1_214"/>
          <p:cNvSpPr/>
          <p:nvPr/>
        </p:nvSpPr>
        <p:spPr>
          <a:xfrm>
            <a:off x="481029" y="4546920"/>
            <a:ext cx="39777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9" name="Google Shape;349;g122f5e8eb59_1_214"/>
          <p:cNvSpPr/>
          <p:nvPr/>
        </p:nvSpPr>
        <p:spPr>
          <a:xfrm rot="5400000">
            <a:off x="759867" y="346833"/>
            <a:ext cx="1464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0" name="Google Shape;350;g122f5e8eb59_1_2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1" name="Google Shape;351;g122f5e8eb59_1_214"/>
          <p:cNvPicPr preferRelativeResize="0"/>
          <p:nvPr/>
        </p:nvPicPr>
        <p:blipFill rotWithShape="1">
          <a:blip r:embed="rId3">
            <a:alphaModFix/>
          </a:blip>
          <a:srcRect l="7791" r="7791"/>
          <a:stretch/>
        </p:blipFill>
        <p:spPr>
          <a:xfrm>
            <a:off x="3523488" y="10"/>
            <a:ext cx="8668511" cy="6857990"/>
          </a:xfrm>
          <a:prstGeom prst="rect">
            <a:avLst/>
          </a:prstGeom>
          <a:noFill/>
          <a:ln>
            <a:noFill/>
          </a:ln>
        </p:spPr>
      </p:pic>
      <p:sp>
        <p:nvSpPr>
          <p:cNvPr id="352" name="Google Shape;352;g122f5e8eb59_1_214"/>
          <p:cNvSpPr/>
          <p:nvPr/>
        </p:nvSpPr>
        <p:spPr>
          <a:xfrm>
            <a:off x="0" y="0"/>
            <a:ext cx="97566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3" name="Google Shape;353;g122f5e8eb59_1_214"/>
          <p:cNvSpPr txBox="1"/>
          <p:nvPr/>
        </p:nvSpPr>
        <p:spPr>
          <a:xfrm>
            <a:off x="481029" y="383506"/>
            <a:ext cx="11130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6. Self-care</a:t>
            </a:r>
            <a:endParaRPr sz="1400" b="0" i="0" u="none" strike="noStrike" cap="none">
              <a:solidFill>
                <a:srgbClr val="000000"/>
              </a:solidFill>
              <a:latin typeface="Arial"/>
              <a:ea typeface="Arial"/>
              <a:cs typeface="Arial"/>
              <a:sym typeface="Arial"/>
            </a:endParaRPr>
          </a:p>
        </p:txBody>
      </p:sp>
      <p:sp>
        <p:nvSpPr>
          <p:cNvPr id="354" name="Google Shape;354;g122f5e8eb59_1_214"/>
          <p:cNvSpPr txBox="1"/>
          <p:nvPr/>
        </p:nvSpPr>
        <p:spPr>
          <a:xfrm>
            <a:off x="530800" y="1287675"/>
            <a:ext cx="10658100" cy="34218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2900"/>
              <a:buFont typeface="Arial"/>
              <a:buNone/>
            </a:pPr>
            <a:r>
              <a:rPr lang="en-US" sz="2900" b="1" i="1" u="none" strike="noStrike" cap="none">
                <a:solidFill>
                  <a:srgbClr val="38761D"/>
                </a:solidFill>
                <a:latin typeface="Calibri"/>
                <a:ea typeface="Calibri"/>
                <a:cs typeface="Calibri"/>
                <a:sym typeface="Calibri"/>
              </a:rPr>
              <a:t>“Integrative nursing focuses on the health and wellbeing of caregivers as well as those they serve.”</a:t>
            </a:r>
            <a:endParaRPr sz="2900" b="1" i="1" u="none" strike="noStrike" cap="none">
              <a:solidFill>
                <a:srgbClr val="38761D"/>
              </a:solidFill>
              <a:latin typeface="Calibri"/>
              <a:ea typeface="Calibri"/>
              <a:cs typeface="Calibri"/>
              <a:sym typeface="Calibri"/>
            </a:endParaRPr>
          </a:p>
          <a:p>
            <a:pPr marL="457200" marR="0" lvl="0" indent="-406400" algn="l" rtl="0">
              <a:lnSpc>
                <a:spcPct val="115000"/>
              </a:lnSpc>
              <a:spcBef>
                <a:spcPts val="100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Prioritize self-care to address personal health and wellbeing.</a:t>
            </a:r>
            <a:endParaRPr sz="2800" b="0" i="0" u="none" strike="noStrike" cap="none">
              <a:solidFill>
                <a:srgbClr val="000000"/>
              </a:solidFill>
              <a:latin typeface="Calibri"/>
              <a:ea typeface="Calibri"/>
              <a:cs typeface="Calibri"/>
              <a:sym typeface="Calibri"/>
            </a:endParaRPr>
          </a:p>
          <a:p>
            <a:pPr marL="457200" marR="0" lvl="0" indent="-406400" algn="l" rtl="0">
              <a:lnSpc>
                <a:spcPct val="115000"/>
              </a:lnSpc>
              <a:spcBef>
                <a:spcPts val="100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Recognize and care for the health and wellbeing of healthcare team.</a:t>
            </a:r>
            <a:endParaRPr sz="2800" b="0" i="0" u="none" strike="noStrike" cap="none">
              <a:solidFill>
                <a:srgbClr val="000000"/>
              </a:solidFill>
              <a:latin typeface="Calibri"/>
              <a:ea typeface="Calibri"/>
              <a:cs typeface="Calibri"/>
              <a:sym typeface="Calibri"/>
            </a:endParaRPr>
          </a:p>
          <a:p>
            <a:pPr marL="457200" marR="0" lvl="0" indent="-406400" algn="l" rtl="0">
              <a:lnSpc>
                <a:spcPct val="115000"/>
              </a:lnSpc>
              <a:spcBef>
                <a:spcPts val="1000"/>
              </a:spcBef>
              <a:spcAft>
                <a:spcPts val="100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Family members and caregivers of patients need to be cared for and included in the care plan.</a:t>
            </a:r>
            <a:endParaRPr sz="2800" b="0" i="1" u="none" strike="noStrike" cap="none">
              <a:solidFill>
                <a:srgbClr val="000000"/>
              </a:solidFill>
              <a:latin typeface="Calibri"/>
              <a:ea typeface="Calibri"/>
              <a:cs typeface="Calibri"/>
              <a:sym typeface="Calibri"/>
            </a:endParaRPr>
          </a:p>
        </p:txBody>
      </p:sp>
      <p:pic>
        <p:nvPicPr>
          <p:cNvPr id="355" name="Google Shape;355;g122f5e8eb59_1_214"/>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356" name="Google Shape;356;g122f5e8eb59_1_214"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2" name="Google Shape;362;p19" descr="A picture containing sun, day&#10;&#10;Description automatically generated"/>
          <p:cNvPicPr preferRelativeResize="0"/>
          <p:nvPr/>
        </p:nvPicPr>
        <p:blipFill rotWithShape="1">
          <a:blip r:embed="rId3">
            <a:alphaModFix/>
          </a:blip>
          <a:srcRect r="21335" b="-1"/>
          <a:stretch/>
        </p:blipFill>
        <p:spPr>
          <a:xfrm>
            <a:off x="4110127" y="10"/>
            <a:ext cx="8081873" cy="6857990"/>
          </a:xfrm>
          <a:custGeom>
            <a:avLst/>
            <a:gdLst/>
            <a:ahLst/>
            <a:cxnLst/>
            <a:rect l="l" t="t" r="r" b="b"/>
            <a:pathLst>
              <a:path w="8081873" h="6858000" extrusionOk="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363" name="Google Shape;363;p19"/>
          <p:cNvSpPr/>
          <p:nvPr/>
        </p:nvSpPr>
        <p:spPr>
          <a:xfrm>
            <a:off x="0" y="0"/>
            <a:ext cx="4959047" cy="6858000"/>
          </a:xfrm>
          <a:custGeom>
            <a:avLst/>
            <a:gdLst/>
            <a:ahLst/>
            <a:cxnLst/>
            <a:rect l="l" t="t" r="r" b="b"/>
            <a:pathLst>
              <a:path w="4959047" h="6858000" extrusionOk="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solidFill>
            <a:schemeClr val="lt1"/>
          </a:solidFill>
          <a:ln w="9525" cap="flat" cmpd="sng">
            <a:solidFill>
              <a:srgbClr val="E9EDF1"/>
            </a:solidFill>
            <a:prstDash val="solid"/>
            <a:miter lim="800000"/>
            <a:headEnd type="none" w="sm" len="sm"/>
            <a:tailEnd type="none" w="sm" len="sm"/>
          </a:ln>
          <a:effectLst>
            <a:outerShdw blurRad="50800" dist="38100" algn="l" rotWithShape="0">
              <a:srgbClr val="D8D8D8">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4" name="Google Shape;364;p19"/>
          <p:cNvSpPr/>
          <p:nvPr/>
        </p:nvSpPr>
        <p:spPr>
          <a:xfrm>
            <a:off x="0" y="0"/>
            <a:ext cx="4948887" cy="6858000"/>
          </a:xfrm>
          <a:custGeom>
            <a:avLst/>
            <a:gdLst/>
            <a:ahLst/>
            <a:cxnLst/>
            <a:rect l="l" t="t" r="r" b="b"/>
            <a:pathLst>
              <a:path w="4948887" h="6858000" extrusionOk="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5" name="Google Shape;365;p19"/>
          <p:cNvSpPr txBox="1">
            <a:spLocks noGrp="1"/>
          </p:cNvSpPr>
          <p:nvPr>
            <p:ph type="ctr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4800"/>
              <a:buFont typeface="Calibri"/>
              <a:buNone/>
            </a:pPr>
            <a:r>
              <a:rPr lang="en-US" sz="4800" b="1" i="1"/>
              <a:t>Integrative:</a:t>
            </a:r>
            <a:endParaRPr sz="4800" b="1" i="1"/>
          </a:p>
          <a:p>
            <a:pPr marL="914400" lvl="0" indent="-495300" algn="l" rtl="0">
              <a:lnSpc>
                <a:spcPct val="100000"/>
              </a:lnSpc>
              <a:spcBef>
                <a:spcPts val="1000"/>
              </a:spcBef>
              <a:spcAft>
                <a:spcPts val="0"/>
              </a:spcAft>
              <a:buClr>
                <a:srgbClr val="980000"/>
              </a:buClr>
              <a:buSzPts val="4200"/>
              <a:buChar char="●"/>
            </a:pPr>
            <a:r>
              <a:rPr lang="en-US" sz="4200" b="1" i="1">
                <a:solidFill>
                  <a:srgbClr val="980000"/>
                </a:solidFill>
              </a:rPr>
              <a:t>Nursing</a:t>
            </a:r>
            <a:endParaRPr sz="4200" b="1" i="1">
              <a:solidFill>
                <a:srgbClr val="980000"/>
              </a:solidFill>
            </a:endParaRPr>
          </a:p>
          <a:p>
            <a:pPr marL="914400" lvl="0" indent="-495300" algn="l" rtl="0">
              <a:lnSpc>
                <a:spcPct val="100000"/>
              </a:lnSpc>
              <a:spcBef>
                <a:spcPts val="1000"/>
              </a:spcBef>
              <a:spcAft>
                <a:spcPts val="1000"/>
              </a:spcAft>
              <a:buClr>
                <a:srgbClr val="980000"/>
              </a:buClr>
              <a:buSzPts val="4200"/>
              <a:buChar char="●"/>
            </a:pPr>
            <a:r>
              <a:rPr lang="en-US" sz="4200" b="1" i="1">
                <a:solidFill>
                  <a:srgbClr val="980000"/>
                </a:solidFill>
              </a:rPr>
              <a:t>Therapies</a:t>
            </a:r>
            <a:endParaRPr sz="4200" b="1" i="1">
              <a:solidFill>
                <a:srgbClr val="980000"/>
              </a:solidFill>
            </a:endParaRPr>
          </a:p>
        </p:txBody>
      </p:sp>
      <p:sp>
        <p:nvSpPr>
          <p:cNvPr id="366" name="Google Shape;366;p19"/>
          <p:cNvSpPr txBox="1">
            <a:spLocks noGrp="1"/>
          </p:cNvSpPr>
          <p:nvPr>
            <p:ph type="subTitle" idx="1"/>
          </p:nvPr>
        </p:nvSpPr>
        <p:spPr>
          <a:xfrm>
            <a:off x="477981" y="4872922"/>
            <a:ext cx="3933306" cy="12081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3600" i="1"/>
              <a:t>Clarifying the differences</a:t>
            </a:r>
            <a:endParaRPr sz="800" i="1"/>
          </a:p>
        </p:txBody>
      </p:sp>
      <p:sp>
        <p:nvSpPr>
          <p:cNvPr id="367" name="Google Shape;367;p19"/>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8" name="Google Shape;368;p19"/>
          <p:cNvSpPr/>
          <p:nvPr/>
        </p:nvSpPr>
        <p:spPr>
          <a:xfrm>
            <a:off x="481029" y="4546920"/>
            <a:ext cx="402336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69" name="Google Shape;369;p19" descr="Graphical user interface&#10;&#10;Description automatically generated"/>
          <p:cNvPicPr preferRelativeResize="0"/>
          <p:nvPr/>
        </p:nvPicPr>
        <p:blipFill rotWithShape="1">
          <a:blip r:embed="rId4">
            <a:alphaModFix/>
          </a:blip>
          <a:srcRect l="7556" t="20900" r="20840" b="29818"/>
          <a:stretch/>
        </p:blipFill>
        <p:spPr>
          <a:xfrm>
            <a:off x="7784369" y="317750"/>
            <a:ext cx="3592846" cy="588749"/>
          </a:xfrm>
          <a:prstGeom prst="rect">
            <a:avLst/>
          </a:prstGeom>
          <a:noFill/>
          <a:ln>
            <a:noFill/>
          </a:ln>
        </p:spPr>
      </p:pic>
      <p:pic>
        <p:nvPicPr>
          <p:cNvPr id="370" name="Google Shape;370;p19"/>
          <p:cNvPicPr preferRelativeResize="0"/>
          <p:nvPr/>
        </p:nvPicPr>
        <p:blipFill rotWithShape="1">
          <a:blip r:embed="rId5">
            <a:alphaModFix amt="50000"/>
          </a:blip>
          <a:srcRect/>
          <a:stretch/>
        </p:blipFill>
        <p:spPr>
          <a:xfrm flipH="1">
            <a:off x="11473432" y="206792"/>
            <a:ext cx="475077" cy="596533"/>
          </a:xfrm>
          <a:prstGeom prst="rect">
            <a:avLst/>
          </a:prstGeom>
          <a:noFill/>
          <a:ln>
            <a:noFill/>
          </a:ln>
        </p:spPr>
      </p:pic>
      <p:pic>
        <p:nvPicPr>
          <p:cNvPr id="371" name="Google Shape;371;p19" descr="Shape&#10;&#10;Description automatically generated with medium confidence"/>
          <p:cNvPicPr preferRelativeResize="0"/>
          <p:nvPr/>
        </p:nvPicPr>
        <p:blipFill rotWithShape="1">
          <a:blip r:embed="rId6">
            <a:alphaModFix/>
          </a:blip>
          <a:srcRect l="8277" r="20411"/>
          <a:stretch/>
        </p:blipFill>
        <p:spPr>
          <a:xfrm>
            <a:off x="7953829" y="54183"/>
            <a:ext cx="3423386" cy="1143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0"/>
          <p:cNvSpPr/>
          <p:nvPr/>
        </p:nvSpPr>
        <p:spPr>
          <a:xfrm>
            <a:off x="481029" y="4546920"/>
            <a:ext cx="39776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8" name="Google Shape;378;p20"/>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9" name="Google Shape;379;p2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0" name="Google Shape;380;p20" descr="A picture containing sun, day&#10;&#10;Description automatically generated"/>
          <p:cNvPicPr preferRelativeResize="0"/>
          <p:nvPr/>
        </p:nvPicPr>
        <p:blipFill rotWithShape="1">
          <a:blip r:embed="rId3">
            <a:alphaModFix/>
          </a:blip>
          <a:srcRect t="7696" r="23297" b="1393"/>
          <a:stretch/>
        </p:blipFill>
        <p:spPr>
          <a:xfrm>
            <a:off x="3523488" y="10"/>
            <a:ext cx="8668512" cy="6857990"/>
          </a:xfrm>
          <a:prstGeom prst="rect">
            <a:avLst/>
          </a:prstGeom>
          <a:noFill/>
          <a:ln>
            <a:noFill/>
          </a:ln>
        </p:spPr>
      </p:pic>
      <p:sp>
        <p:nvSpPr>
          <p:cNvPr id="381" name="Google Shape;381;p20"/>
          <p:cNvSpPr/>
          <p:nvPr/>
        </p:nvSpPr>
        <p:spPr>
          <a:xfrm>
            <a:off x="0" y="0"/>
            <a:ext cx="9756601"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2" name="Google Shape;382;p20"/>
          <p:cNvSpPr txBox="1"/>
          <p:nvPr/>
        </p:nvSpPr>
        <p:spPr>
          <a:xfrm>
            <a:off x="530854" y="771981"/>
            <a:ext cx="11130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libri"/>
                <a:ea typeface="Calibri"/>
                <a:cs typeface="Calibri"/>
                <a:sym typeface="Calibri"/>
              </a:rPr>
              <a:t>Integrative </a:t>
            </a:r>
            <a:r>
              <a:rPr lang="en-US" sz="4000" b="1" i="1" u="none" strike="noStrike" cap="none">
                <a:solidFill>
                  <a:srgbClr val="980000"/>
                </a:solidFill>
                <a:latin typeface="Calibri"/>
                <a:ea typeface="Calibri"/>
                <a:cs typeface="Calibri"/>
                <a:sym typeface="Calibri"/>
              </a:rPr>
              <a:t>Nursing</a:t>
            </a:r>
            <a:endParaRPr sz="1000" b="0" i="1" u="none" strike="noStrike" cap="none">
              <a:solidFill>
                <a:srgbClr val="980000"/>
              </a:solidFill>
              <a:latin typeface="Arial"/>
              <a:ea typeface="Arial"/>
              <a:cs typeface="Arial"/>
              <a:sym typeface="Arial"/>
            </a:endParaRPr>
          </a:p>
        </p:txBody>
      </p:sp>
      <p:sp>
        <p:nvSpPr>
          <p:cNvPr id="383" name="Google Shape;383;p20"/>
          <p:cNvSpPr txBox="1"/>
          <p:nvPr/>
        </p:nvSpPr>
        <p:spPr>
          <a:xfrm>
            <a:off x="530850" y="1829612"/>
            <a:ext cx="11130300" cy="3832800"/>
          </a:xfrm>
          <a:prstGeom prst="rect">
            <a:avLst/>
          </a:prstGeom>
          <a:solidFill>
            <a:schemeClr val="lt1">
              <a:alpha val="84705"/>
            </a:schemeClr>
          </a:solid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000000"/>
              </a:buClr>
              <a:buSzPts val="3600"/>
              <a:buFont typeface="Calibri"/>
              <a:buChar char="•"/>
            </a:pPr>
            <a:r>
              <a:rPr lang="en-US" sz="3600" b="0" i="0" u="none" strike="noStrike" cap="none">
                <a:solidFill>
                  <a:srgbClr val="000000"/>
                </a:solidFill>
                <a:latin typeface="Calibri"/>
                <a:ea typeface="Calibri"/>
                <a:cs typeface="Calibri"/>
                <a:sym typeface="Calibri"/>
              </a:rPr>
              <a:t>Care delivery of nursing practice</a:t>
            </a:r>
            <a:endParaRPr sz="3600" b="0" i="0" u="none" strike="noStrike" cap="none">
              <a:solidFill>
                <a:srgbClr val="000000"/>
              </a:solidFill>
              <a:latin typeface="Calibri"/>
              <a:ea typeface="Calibri"/>
              <a:cs typeface="Calibri"/>
              <a:sym typeface="Calibri"/>
            </a:endParaRPr>
          </a:p>
          <a:p>
            <a:pPr marL="914400" lvl="1" indent="-457200" algn="l" rtl="0">
              <a:lnSpc>
                <a:spcPct val="115000"/>
              </a:lnSpc>
              <a:spcBef>
                <a:spcPts val="0"/>
              </a:spcBef>
              <a:spcAft>
                <a:spcPts val="0"/>
              </a:spcAft>
              <a:buClr>
                <a:schemeClr val="dk1"/>
              </a:buClr>
              <a:buSzPts val="3600"/>
              <a:buFont typeface="Calibri"/>
              <a:buChar char="○"/>
            </a:pPr>
            <a:r>
              <a:rPr lang="en-US" sz="3600" i="1">
                <a:solidFill>
                  <a:schemeClr val="dk1"/>
                </a:solidFill>
                <a:latin typeface="Calibri"/>
                <a:ea typeface="Calibri"/>
                <a:cs typeface="Calibri"/>
                <a:sym typeface="Calibri"/>
              </a:rPr>
              <a:t>Any nurse can practice integrative nursing; certification and specialization is not required.</a:t>
            </a:r>
            <a:endParaRPr sz="3600" i="1">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3600"/>
              <a:buFont typeface="Calibri"/>
              <a:buChar char="•"/>
            </a:pPr>
            <a:r>
              <a:rPr lang="en-US" sz="3600" b="0" i="0" u="none" strike="noStrike" cap="none">
                <a:solidFill>
                  <a:srgbClr val="000000"/>
                </a:solidFill>
                <a:latin typeface="Calibri"/>
                <a:ea typeface="Calibri"/>
                <a:cs typeface="Calibri"/>
                <a:sym typeface="Calibri"/>
              </a:rPr>
              <a:t>Six foundational principles</a:t>
            </a:r>
            <a:endParaRPr sz="3600" b="0" i="0" u="none" strike="noStrike" cap="none">
              <a:solidFill>
                <a:srgbClr val="000000"/>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3600"/>
              <a:buFont typeface="Calibri"/>
              <a:buChar char="•"/>
            </a:pPr>
            <a:r>
              <a:rPr lang="en-US" sz="3600" b="0" i="0" u="none" strike="noStrike" cap="none">
                <a:solidFill>
                  <a:srgbClr val="000000"/>
                </a:solidFill>
                <a:latin typeface="Calibri"/>
                <a:ea typeface="Calibri"/>
                <a:cs typeface="Calibri"/>
                <a:sym typeface="Calibri"/>
              </a:rPr>
              <a:t>Whole-person care</a:t>
            </a:r>
            <a:endParaRPr sz="3600" b="0" i="0" u="none" strike="noStrike" cap="none">
              <a:solidFill>
                <a:srgbClr val="000000"/>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3600"/>
              <a:buFont typeface="Calibri"/>
              <a:buChar char="•"/>
            </a:pPr>
            <a:r>
              <a:rPr lang="en-US" sz="3600" b="0" i="0" u="none" strike="noStrike" cap="none">
                <a:solidFill>
                  <a:srgbClr val="000000"/>
                </a:solidFill>
                <a:latin typeface="Calibri"/>
                <a:ea typeface="Calibri"/>
                <a:cs typeface="Calibri"/>
                <a:sym typeface="Calibri"/>
              </a:rPr>
              <a:t>Incorporates traditional and emerging interventions</a:t>
            </a:r>
            <a:endParaRPr sz="3600" b="0" i="0" u="none" strike="noStrike" cap="none">
              <a:solidFill>
                <a:schemeClr val="dk1"/>
              </a:solidFill>
              <a:latin typeface="Calibri"/>
              <a:ea typeface="Calibri"/>
              <a:cs typeface="Calibri"/>
              <a:sym typeface="Calibri"/>
            </a:endParaRPr>
          </a:p>
        </p:txBody>
      </p:sp>
      <p:pic>
        <p:nvPicPr>
          <p:cNvPr id="384" name="Google Shape;384;p20"/>
          <p:cNvPicPr preferRelativeResize="0"/>
          <p:nvPr/>
        </p:nvPicPr>
        <p:blipFill rotWithShape="1">
          <a:blip r:embed="rId4">
            <a:alphaModFix amt="50000"/>
          </a:blip>
          <a:srcRect/>
          <a:stretch/>
        </p:blipFill>
        <p:spPr>
          <a:xfrm flipH="1">
            <a:off x="11473432" y="206792"/>
            <a:ext cx="475077" cy="596533"/>
          </a:xfrm>
          <a:prstGeom prst="rect">
            <a:avLst/>
          </a:prstGeom>
          <a:noFill/>
          <a:ln>
            <a:noFill/>
          </a:ln>
        </p:spPr>
      </p:pic>
      <p:pic>
        <p:nvPicPr>
          <p:cNvPr id="385" name="Google Shape;385;p20" descr="Shape&#10;&#10;Description automatically generated with medium confidence"/>
          <p:cNvPicPr preferRelativeResize="0"/>
          <p:nvPr/>
        </p:nvPicPr>
        <p:blipFill rotWithShape="1">
          <a:blip r:embed="rId5">
            <a:alphaModFix/>
          </a:blip>
          <a:srcRect l="8277" r="20411"/>
          <a:stretch/>
        </p:blipFill>
        <p:spPr>
          <a:xfrm>
            <a:off x="7953829" y="54183"/>
            <a:ext cx="3423386" cy="1143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1232845238f_1_128"/>
          <p:cNvSpPr/>
          <p:nvPr/>
        </p:nvSpPr>
        <p:spPr>
          <a:xfrm>
            <a:off x="481029" y="4546920"/>
            <a:ext cx="39777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2" name="Google Shape;392;g1232845238f_1_128"/>
          <p:cNvSpPr/>
          <p:nvPr/>
        </p:nvSpPr>
        <p:spPr>
          <a:xfrm rot="5400000">
            <a:off x="759867" y="346833"/>
            <a:ext cx="1464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3" name="Google Shape;393;g1232845238f_1_12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4" name="Google Shape;394;g1232845238f_1_128" descr="A picture containing sun, day&#10;&#10;Description automatically generated"/>
          <p:cNvPicPr preferRelativeResize="0"/>
          <p:nvPr/>
        </p:nvPicPr>
        <p:blipFill rotWithShape="1">
          <a:blip r:embed="rId3">
            <a:alphaModFix/>
          </a:blip>
          <a:srcRect t="7700" r="23294" b="1390"/>
          <a:stretch/>
        </p:blipFill>
        <p:spPr>
          <a:xfrm>
            <a:off x="3523488" y="10"/>
            <a:ext cx="8668512" cy="6857991"/>
          </a:xfrm>
          <a:prstGeom prst="rect">
            <a:avLst/>
          </a:prstGeom>
          <a:noFill/>
          <a:ln>
            <a:noFill/>
          </a:ln>
        </p:spPr>
      </p:pic>
      <p:sp>
        <p:nvSpPr>
          <p:cNvPr id="395" name="Google Shape;395;g1232845238f_1_128"/>
          <p:cNvSpPr/>
          <p:nvPr/>
        </p:nvSpPr>
        <p:spPr>
          <a:xfrm>
            <a:off x="0" y="0"/>
            <a:ext cx="97566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6" name="Google Shape;396;g1232845238f_1_128"/>
          <p:cNvSpPr txBox="1"/>
          <p:nvPr/>
        </p:nvSpPr>
        <p:spPr>
          <a:xfrm>
            <a:off x="481029" y="383506"/>
            <a:ext cx="11130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libri"/>
                <a:ea typeface="Calibri"/>
                <a:cs typeface="Calibri"/>
                <a:sym typeface="Calibri"/>
              </a:rPr>
              <a:t>Integrative </a:t>
            </a:r>
            <a:r>
              <a:rPr lang="en-US" sz="4000" b="1" i="1" u="none" strike="noStrike" cap="none">
                <a:solidFill>
                  <a:srgbClr val="980000"/>
                </a:solidFill>
                <a:latin typeface="Calibri"/>
                <a:ea typeface="Calibri"/>
                <a:cs typeface="Calibri"/>
                <a:sym typeface="Calibri"/>
              </a:rPr>
              <a:t>Therapies</a:t>
            </a:r>
            <a:endParaRPr sz="1000" b="0" i="1" u="none" strike="noStrike" cap="none">
              <a:solidFill>
                <a:srgbClr val="980000"/>
              </a:solidFill>
              <a:latin typeface="Arial"/>
              <a:ea typeface="Arial"/>
              <a:cs typeface="Arial"/>
              <a:sym typeface="Arial"/>
            </a:endParaRPr>
          </a:p>
        </p:txBody>
      </p:sp>
      <p:sp>
        <p:nvSpPr>
          <p:cNvPr id="397" name="Google Shape;397;g1232845238f_1_128"/>
          <p:cNvSpPr txBox="1"/>
          <p:nvPr/>
        </p:nvSpPr>
        <p:spPr>
          <a:xfrm>
            <a:off x="530800" y="1287687"/>
            <a:ext cx="11130300" cy="3119400"/>
          </a:xfrm>
          <a:prstGeom prst="rect">
            <a:avLst/>
          </a:prstGeom>
          <a:solidFill>
            <a:schemeClr val="lt1">
              <a:alpha val="85098"/>
            </a:schemeClr>
          </a:solid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3600"/>
              <a:buFont typeface="Calibri"/>
              <a:buChar char="•"/>
            </a:pPr>
            <a:r>
              <a:rPr lang="en-US" sz="3600" b="0" i="0" u="none" strike="noStrike" cap="none">
                <a:solidFill>
                  <a:srgbClr val="000000"/>
                </a:solidFill>
                <a:latin typeface="Calibri"/>
                <a:ea typeface="Calibri"/>
                <a:cs typeface="Calibri"/>
                <a:sym typeface="Calibri"/>
              </a:rPr>
              <a:t>Specific therapies that are offered to patients and healthcare consumers.</a:t>
            </a:r>
            <a:endParaRPr sz="36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1000"/>
              </a:spcBef>
              <a:spcAft>
                <a:spcPts val="0"/>
              </a:spcAft>
              <a:buClr>
                <a:srgbClr val="000000"/>
              </a:buClr>
              <a:buSzPts val="3600"/>
              <a:buFont typeface="Calibri"/>
              <a:buChar char="•"/>
            </a:pPr>
            <a:r>
              <a:rPr lang="en-US" sz="3600" b="0" i="0" u="none" strike="noStrike" cap="none">
                <a:solidFill>
                  <a:srgbClr val="000000"/>
                </a:solidFill>
                <a:latin typeface="Calibri"/>
                <a:ea typeface="Calibri"/>
                <a:cs typeface="Calibri"/>
                <a:sym typeface="Calibri"/>
              </a:rPr>
              <a:t>Evidence-informed</a:t>
            </a:r>
            <a:endParaRPr sz="36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1000"/>
              </a:spcBef>
              <a:spcAft>
                <a:spcPts val="1000"/>
              </a:spcAft>
              <a:buClr>
                <a:srgbClr val="000000"/>
              </a:buClr>
              <a:buSzPts val="3600"/>
              <a:buFont typeface="Calibri"/>
              <a:buChar char="•"/>
            </a:pPr>
            <a:r>
              <a:rPr lang="en-US" sz="3600" b="0" i="0" u="none" strike="noStrike" cap="none">
                <a:solidFill>
                  <a:srgbClr val="000000"/>
                </a:solidFill>
                <a:latin typeface="Calibri"/>
                <a:ea typeface="Calibri"/>
                <a:cs typeface="Calibri"/>
                <a:sym typeface="Calibri"/>
              </a:rPr>
              <a:t>Examples include: </a:t>
            </a:r>
            <a:r>
              <a:rPr lang="en-US" sz="3600" b="0" i="1" u="none" strike="noStrike" cap="none">
                <a:solidFill>
                  <a:srgbClr val="000000"/>
                </a:solidFill>
                <a:latin typeface="Calibri"/>
                <a:ea typeface="Calibri"/>
                <a:cs typeface="Calibri"/>
                <a:sym typeface="Calibri"/>
              </a:rPr>
              <a:t>breathwork, guided relaxation, massage, energy work, acupressure, aromatherapy</a:t>
            </a:r>
            <a:endParaRPr sz="3600" b="0" i="1" u="none" strike="noStrike" cap="none">
              <a:solidFill>
                <a:srgbClr val="000000"/>
              </a:solidFill>
              <a:latin typeface="Calibri"/>
              <a:ea typeface="Calibri"/>
              <a:cs typeface="Calibri"/>
              <a:sym typeface="Calibri"/>
            </a:endParaRPr>
          </a:p>
        </p:txBody>
      </p:sp>
      <p:pic>
        <p:nvPicPr>
          <p:cNvPr id="398" name="Google Shape;398;g1232845238f_1_128"/>
          <p:cNvPicPr preferRelativeResize="0"/>
          <p:nvPr/>
        </p:nvPicPr>
        <p:blipFill rotWithShape="1">
          <a:blip r:embed="rId4">
            <a:alphaModFix amt="50000"/>
          </a:blip>
          <a:srcRect/>
          <a:stretch/>
        </p:blipFill>
        <p:spPr>
          <a:xfrm flipH="1">
            <a:off x="11473432" y="206792"/>
            <a:ext cx="475077" cy="596532"/>
          </a:xfrm>
          <a:prstGeom prst="rect">
            <a:avLst/>
          </a:prstGeom>
          <a:noFill/>
          <a:ln>
            <a:noFill/>
          </a:ln>
        </p:spPr>
      </p:pic>
      <p:pic>
        <p:nvPicPr>
          <p:cNvPr id="399" name="Google Shape;399;g1232845238f_1_128" descr="Shape&#10;&#10;Description automatically generated with medium confidence"/>
          <p:cNvPicPr preferRelativeResize="0"/>
          <p:nvPr/>
        </p:nvPicPr>
        <p:blipFill rotWithShape="1">
          <a:blip r:embed="rId5">
            <a:alphaModFix/>
          </a:blip>
          <a:srcRect l="8279" r="20409"/>
          <a:stretch/>
        </p:blipFill>
        <p:spPr>
          <a:xfrm>
            <a:off x="7953829" y="54183"/>
            <a:ext cx="3423387" cy="1143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3"/>
        <p:cNvGrpSpPr/>
        <p:nvPr/>
      </p:nvGrpSpPr>
      <p:grpSpPr>
        <a:xfrm>
          <a:off x="0" y="0"/>
          <a:ext cx="0" cy="0"/>
          <a:chOff x="0" y="0"/>
          <a:chExt cx="0" cy="0"/>
        </a:xfrm>
      </p:grpSpPr>
      <p:pic>
        <p:nvPicPr>
          <p:cNvPr id="404" name="Google Shape;404;p9"/>
          <p:cNvPicPr preferRelativeResize="0">
            <a:picLocks noGrp="1"/>
          </p:cNvPicPr>
          <p:nvPr>
            <p:ph type="body" idx="1"/>
          </p:nvPr>
        </p:nvPicPr>
        <p:blipFill rotWithShape="1">
          <a:blip r:embed="rId3">
            <a:alphaModFix/>
          </a:blip>
          <a:srcRect r="21407" b="-1"/>
          <a:stretch/>
        </p:blipFill>
        <p:spPr>
          <a:xfrm>
            <a:off x="4117521" y="10"/>
            <a:ext cx="8074479" cy="6857990"/>
          </a:xfrm>
          <a:prstGeom prst="rect">
            <a:avLst/>
          </a:prstGeom>
          <a:noFill/>
          <a:ln>
            <a:noFill/>
          </a:ln>
        </p:spPr>
      </p:pic>
      <p:sp>
        <p:nvSpPr>
          <p:cNvPr id="405" name="Google Shape;405;p9"/>
          <p:cNvSpPr/>
          <p:nvPr/>
        </p:nvSpPr>
        <p:spPr>
          <a:xfrm rot="10800000" flipH="1">
            <a:off x="0" y="-478"/>
            <a:ext cx="7859800" cy="6858478"/>
          </a:xfrm>
          <a:custGeom>
            <a:avLst/>
            <a:gdLst/>
            <a:ahLst/>
            <a:cxnLst/>
            <a:rect l="l" t="t" r="r" b="b"/>
            <a:pathLst>
              <a:path w="7859800" h="6858478" extrusionOk="0">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rgbClr val="262626">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6" name="Google Shape;406;p9"/>
          <p:cNvSpPr/>
          <p:nvPr/>
        </p:nvSpPr>
        <p:spPr>
          <a:xfrm rot="10800000" flipH="1">
            <a:off x="0" y="-478"/>
            <a:ext cx="7431174" cy="6858478"/>
          </a:xfrm>
          <a:custGeom>
            <a:avLst/>
            <a:gdLst/>
            <a:ahLst/>
            <a:cxnLst/>
            <a:rect l="l" t="t" r="r" b="b"/>
            <a:pathLst>
              <a:path w="7431174" h="6858478" extrusionOk="0">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7" name="Google Shape;407;p9"/>
          <p:cNvSpPr txBox="1">
            <a:spLocks noGrp="1"/>
          </p:cNvSpPr>
          <p:nvPr>
            <p:ph type="title"/>
          </p:nvPr>
        </p:nvSpPr>
        <p:spPr>
          <a:xfrm>
            <a:off x="588772" y="350169"/>
            <a:ext cx="526615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b="1">
                <a:latin typeface="Calibri"/>
                <a:ea typeface="Calibri"/>
                <a:cs typeface="Calibri"/>
                <a:sym typeface="Calibri"/>
              </a:rPr>
              <a:t>Scenario:</a:t>
            </a:r>
            <a:endParaRPr/>
          </a:p>
        </p:txBody>
      </p:sp>
      <p:sp>
        <p:nvSpPr>
          <p:cNvPr id="408" name="Google Shape;408;p9"/>
          <p:cNvSpPr txBox="1"/>
          <p:nvPr/>
        </p:nvSpPr>
        <p:spPr>
          <a:xfrm>
            <a:off x="588772" y="1690688"/>
            <a:ext cx="3995928" cy="4154361"/>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0"/>
              </a:spcBef>
              <a:spcAft>
                <a:spcPts val="0"/>
              </a:spcAft>
              <a:buClr>
                <a:srgbClr val="000000"/>
              </a:buClr>
              <a:buSzPct val="100000"/>
              <a:buFont typeface="Arial"/>
              <a:buNone/>
            </a:pPr>
            <a:r>
              <a:rPr lang="en-US" sz="3600" b="0" i="0" u="none" strike="noStrike" cap="none">
                <a:solidFill>
                  <a:schemeClr val="lt1"/>
                </a:solidFill>
                <a:latin typeface="Calibri"/>
                <a:ea typeface="Calibri"/>
                <a:cs typeface="Calibri"/>
                <a:sym typeface="Calibri"/>
              </a:rPr>
              <a:t>An individual has three-month routine scans and lab work done, post cancer treatments.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ct val="100000"/>
              <a:buFont typeface="Arial"/>
              <a:buNone/>
            </a:pPr>
            <a:r>
              <a:rPr lang="en-US" sz="3600" b="0" i="0" u="none" strike="noStrike" cap="none">
                <a:solidFill>
                  <a:schemeClr val="lt1"/>
                </a:solidFill>
                <a:latin typeface="Calibri"/>
                <a:ea typeface="Calibri"/>
                <a:cs typeface="Calibri"/>
                <a:sym typeface="Calibri"/>
              </a:rPr>
              <a:t>Anxiety is a struggle, especially in days before scan. </a:t>
            </a:r>
            <a:endParaRPr sz="1400" b="0" i="0" u="none" strike="noStrike" cap="none">
              <a:solidFill>
                <a:srgbClr val="000000"/>
              </a:solidFill>
              <a:latin typeface="Arial"/>
              <a:ea typeface="Arial"/>
              <a:cs typeface="Arial"/>
              <a:sym typeface="Arial"/>
            </a:endParaRPr>
          </a:p>
          <a:p>
            <a:pPr marL="0" marR="0" lvl="0" indent="117475" algn="l" rtl="0">
              <a:lnSpc>
                <a:spcPct val="90000"/>
              </a:lnSpc>
              <a:spcBef>
                <a:spcPts val="1200"/>
              </a:spcBef>
              <a:spcAft>
                <a:spcPts val="0"/>
              </a:spcAft>
              <a:buClr>
                <a:schemeClr val="lt1"/>
              </a:buClr>
              <a:buSzPct val="100000"/>
              <a:buFont typeface="Arial"/>
              <a:buNone/>
            </a:pPr>
            <a:endParaRPr sz="2000" b="0" i="0" u="none" strike="noStrike" cap="none">
              <a:solidFill>
                <a:schemeClr val="lt1"/>
              </a:solidFill>
              <a:latin typeface="Calibri"/>
              <a:ea typeface="Calibri"/>
              <a:cs typeface="Calibri"/>
              <a:sym typeface="Calibri"/>
            </a:endParaRPr>
          </a:p>
        </p:txBody>
      </p:sp>
      <p:sp>
        <p:nvSpPr>
          <p:cNvPr id="409" name="Google Shape;409;p9"/>
          <p:cNvSpPr txBox="1"/>
          <p:nvPr/>
        </p:nvSpPr>
        <p:spPr>
          <a:xfrm>
            <a:off x="3689350" y="6488658"/>
            <a:ext cx="1790700"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iStock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3"/>
        <p:cNvGrpSpPr/>
        <p:nvPr/>
      </p:nvGrpSpPr>
      <p:grpSpPr>
        <a:xfrm>
          <a:off x="0" y="0"/>
          <a:ext cx="0" cy="0"/>
          <a:chOff x="0" y="0"/>
          <a:chExt cx="0" cy="0"/>
        </a:xfrm>
      </p:grpSpPr>
      <p:sp>
        <p:nvSpPr>
          <p:cNvPr id="414" name="Google Shape;414;p10"/>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5" name="Google Shape;415;p10"/>
          <p:cNvPicPr preferRelativeResize="0"/>
          <p:nvPr/>
        </p:nvPicPr>
        <p:blipFill rotWithShape="1">
          <a:blip r:embed="rId3">
            <a:alphaModFix/>
          </a:blip>
          <a:srcRect l="2967" t="-1" r="2916" b="-1"/>
          <a:stretch/>
        </p:blipFill>
        <p:spPr>
          <a:xfrm>
            <a:off x="1" y="10"/>
            <a:ext cx="9669642" cy="6857990"/>
          </a:xfrm>
          <a:prstGeom prst="rect">
            <a:avLst/>
          </a:prstGeom>
          <a:noFill/>
          <a:ln>
            <a:noFill/>
          </a:ln>
        </p:spPr>
      </p:pic>
      <p:sp>
        <p:nvSpPr>
          <p:cNvPr id="416" name="Google Shape;416;p10"/>
          <p:cNvSpPr/>
          <p:nvPr/>
        </p:nvSpPr>
        <p:spPr>
          <a:xfrm flipH="1">
            <a:off x="5125019" y="0"/>
            <a:ext cx="7066978" cy="6858000"/>
          </a:xfrm>
          <a:prstGeom prst="rect">
            <a:avLst/>
          </a:prstGeom>
          <a:gradFill>
            <a:gsLst>
              <a:gs pos="0">
                <a:srgbClr val="FFFFFF">
                  <a:alpha val="0"/>
                </a:srgbClr>
              </a:gs>
              <a:gs pos="19000">
                <a:srgbClr val="FFFFFF">
                  <a:alpha val="37254"/>
                </a:srgbClr>
              </a:gs>
              <a:gs pos="35000">
                <a:srgbClr val="FFFFFF">
                  <a:alpha val="76470"/>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7" name="Google Shape;417;p10"/>
          <p:cNvSpPr txBox="1"/>
          <p:nvPr/>
        </p:nvSpPr>
        <p:spPr>
          <a:xfrm>
            <a:off x="5829650" y="349250"/>
            <a:ext cx="6095700" cy="4479000"/>
          </a:xfrm>
          <a:prstGeom prst="rect">
            <a:avLst/>
          </a:prstGeom>
          <a:solidFill>
            <a:schemeClr val="lt1"/>
          </a:solidFill>
          <a:ln w="508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Integrative nursing approach:</a:t>
            </a:r>
            <a:endParaRPr sz="3600" b="0" i="0" u="none" strike="noStrike" cap="none">
              <a:solidFill>
                <a:schemeClr val="dk1"/>
              </a:solidFill>
              <a:latin typeface="Calibri"/>
              <a:ea typeface="Calibri"/>
              <a:cs typeface="Calibri"/>
              <a:sym typeface="Calibri"/>
            </a:endParaRPr>
          </a:p>
          <a:p>
            <a:pPr marL="279400" marR="0" lvl="0" indent="-279400" algn="l" rtl="0">
              <a:lnSpc>
                <a:spcPct val="100000"/>
              </a:lnSpc>
              <a:spcBef>
                <a:spcPts val="6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Three days prior to scans when “scanxiety” presents: he begins breathwork and guided imagery practices throughout the day. </a:t>
            </a:r>
            <a:endParaRPr sz="1400" b="0" i="0" u="none" strike="noStrike" cap="none">
              <a:solidFill>
                <a:srgbClr val="000000"/>
              </a:solidFill>
              <a:latin typeface="Arial"/>
              <a:ea typeface="Arial"/>
              <a:cs typeface="Arial"/>
              <a:sym typeface="Arial"/>
            </a:endParaRPr>
          </a:p>
          <a:p>
            <a:pPr marL="279400" marR="0" lvl="0" indent="-279400" algn="l" rtl="0">
              <a:lnSpc>
                <a:spcPct val="100000"/>
              </a:lnSpc>
              <a:spcBef>
                <a:spcPts val="12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Begins taking melatonin at bedtime to promote restful sleep. </a:t>
            </a:r>
            <a:endParaRPr sz="1400" b="0" i="0" u="none" strike="noStrike" cap="none">
              <a:solidFill>
                <a:srgbClr val="000000"/>
              </a:solidFill>
              <a:latin typeface="Arial"/>
              <a:ea typeface="Arial"/>
              <a:cs typeface="Arial"/>
              <a:sym typeface="Arial"/>
            </a:endParaRPr>
          </a:p>
          <a:p>
            <a:pPr marL="279400" marR="0" lvl="0" indent="-279400" algn="l" rtl="0">
              <a:lnSpc>
                <a:spcPct val="100000"/>
              </a:lnSpc>
              <a:spcBef>
                <a:spcPts val="12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Also prescribed PRN lorazepam if symptoms progress.</a:t>
            </a:r>
            <a:endParaRPr sz="1400" b="0" i="0" u="none" strike="noStrike" cap="none">
              <a:solidFill>
                <a:srgbClr val="000000"/>
              </a:solidFill>
              <a:latin typeface="Arial"/>
              <a:ea typeface="Arial"/>
              <a:cs typeface="Arial"/>
              <a:sym typeface="Arial"/>
            </a:endParaRPr>
          </a:p>
        </p:txBody>
      </p:sp>
      <p:sp>
        <p:nvSpPr>
          <p:cNvPr id="418" name="Google Shape;418;p10"/>
          <p:cNvSpPr txBox="1"/>
          <p:nvPr/>
        </p:nvSpPr>
        <p:spPr>
          <a:xfrm>
            <a:off x="6273800" y="5121234"/>
            <a:ext cx="5664300" cy="1385400"/>
          </a:xfrm>
          <a:prstGeom prst="rect">
            <a:avLst/>
          </a:prstGeom>
          <a:solidFill>
            <a:schemeClr val="lt2"/>
          </a:solidFill>
          <a:ln w="50800" cap="flat" cmpd="sng">
            <a:solidFill>
              <a:srgbClr val="3A3838"/>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3A3838"/>
                </a:solidFill>
                <a:latin typeface="Calibri"/>
                <a:ea typeface="Calibri"/>
                <a:cs typeface="Calibri"/>
                <a:sym typeface="Calibri"/>
              </a:rPr>
              <a:t>Reductive “add on” therapy:</a:t>
            </a:r>
            <a:endParaRPr sz="2800" b="1">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3A3838"/>
                </a:solidFill>
                <a:latin typeface="Calibri"/>
                <a:ea typeface="Calibri"/>
                <a:cs typeface="Calibri"/>
                <a:sym typeface="Calibri"/>
              </a:rPr>
              <a:t>When </a:t>
            </a:r>
            <a:r>
              <a:rPr lang="en-US" sz="2800" b="0" i="1" u="none" strike="noStrike" cap="none">
                <a:solidFill>
                  <a:srgbClr val="3A3838"/>
                </a:solidFill>
                <a:latin typeface="Calibri"/>
                <a:ea typeface="Calibri"/>
                <a:cs typeface="Calibri"/>
                <a:sym typeface="Calibri"/>
              </a:rPr>
              <a:t>(if) </a:t>
            </a:r>
            <a:r>
              <a:rPr lang="en-US" sz="2800" b="0" i="0" u="none" strike="noStrike" cap="none">
                <a:solidFill>
                  <a:srgbClr val="3A3838"/>
                </a:solidFill>
                <a:latin typeface="Calibri"/>
                <a:ea typeface="Calibri"/>
                <a:cs typeface="Calibri"/>
                <a:sym typeface="Calibri"/>
              </a:rPr>
              <a:t>he arrives at hospital, he is handed an aromatherapy stick.</a:t>
            </a:r>
            <a:endParaRPr sz="1400" b="0" i="0" u="none" strike="noStrike" cap="none">
              <a:solidFill>
                <a:srgbClr val="000000"/>
              </a:solidFill>
              <a:latin typeface="Arial"/>
              <a:ea typeface="Arial"/>
              <a:cs typeface="Arial"/>
              <a:sym typeface="Arial"/>
            </a:endParaRPr>
          </a:p>
        </p:txBody>
      </p:sp>
      <p:sp>
        <p:nvSpPr>
          <p:cNvPr id="419" name="Google Shape;419;p10"/>
          <p:cNvSpPr txBox="1"/>
          <p:nvPr/>
        </p:nvSpPr>
        <p:spPr>
          <a:xfrm>
            <a:off x="-1047750" y="6488658"/>
            <a:ext cx="1790700"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iStock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1"/>
          <p:cNvSpPr/>
          <p:nvPr/>
        </p:nvSpPr>
        <p:spPr>
          <a:xfrm>
            <a:off x="481029" y="4546920"/>
            <a:ext cx="39776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5" name="Google Shape;425;p11"/>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6" name="Google Shape;426;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7" name="Google Shape;427;p11"/>
          <p:cNvPicPr preferRelativeResize="0"/>
          <p:nvPr/>
        </p:nvPicPr>
        <p:blipFill rotWithShape="1">
          <a:blip r:embed="rId3">
            <a:alphaModFix/>
          </a:blip>
          <a:srcRect l="2600" r="2600"/>
          <a:stretch/>
        </p:blipFill>
        <p:spPr>
          <a:xfrm>
            <a:off x="3523488" y="10"/>
            <a:ext cx="8668512" cy="6857990"/>
          </a:xfrm>
          <a:prstGeom prst="rect">
            <a:avLst/>
          </a:prstGeom>
          <a:noFill/>
          <a:ln>
            <a:noFill/>
          </a:ln>
        </p:spPr>
      </p:pic>
      <p:sp>
        <p:nvSpPr>
          <p:cNvPr id="428" name="Google Shape;428;p11"/>
          <p:cNvSpPr/>
          <p:nvPr/>
        </p:nvSpPr>
        <p:spPr>
          <a:xfrm>
            <a:off x="0" y="0"/>
            <a:ext cx="9756601"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9" name="Google Shape;429;p11"/>
          <p:cNvSpPr txBox="1"/>
          <p:nvPr/>
        </p:nvSpPr>
        <p:spPr>
          <a:xfrm>
            <a:off x="530800" y="1419496"/>
            <a:ext cx="11130400" cy="4684680"/>
          </a:xfrm>
          <a:prstGeom prst="rect">
            <a:avLst/>
          </a:prstGeom>
          <a:solidFill>
            <a:schemeClr val="lt1">
              <a:alpha val="84705"/>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1" u="none" strike="noStrike" cap="none">
                <a:solidFill>
                  <a:schemeClr val="dk1"/>
                </a:solidFill>
                <a:latin typeface="Calibri"/>
                <a:ea typeface="Calibri"/>
                <a:cs typeface="Calibri"/>
                <a:sym typeface="Calibri"/>
              </a:rPr>
              <a:t>But are integrative therapies part of nursing?  </a:t>
            </a:r>
            <a:r>
              <a:rPr lang="en-US" sz="4000" b="1" i="1" u="none" strike="noStrike" cap="none">
                <a:solidFill>
                  <a:srgbClr val="0070C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0" i="1" u="none" strike="noStrike" cap="none">
                <a:solidFill>
                  <a:schemeClr val="dk1"/>
                </a:solidFill>
                <a:latin typeface="Calibri"/>
                <a:ea typeface="Calibri"/>
                <a:cs typeface="Calibri"/>
                <a:sym typeface="Calibri"/>
              </a:rPr>
              <a:t>Minnesota Board of Nursing: Statement of Accountability for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0" i="1" u="sng" strike="noStrike" cap="none">
                <a:solidFill>
                  <a:schemeClr val="dk1"/>
                </a:solidFill>
                <a:latin typeface="Calibri"/>
                <a:ea typeface="Calibri"/>
                <a:cs typeface="Calibri"/>
                <a:sym typeface="Calibri"/>
              </a:rPr>
              <a:t>Utilization of Integrative Therapies in Nursing Practice</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120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“Integrative therapies may </a:t>
            </a:r>
            <a:r>
              <a:rPr lang="en-US" sz="3600" b="1" i="0" u="none" strike="noStrike" cap="none">
                <a:solidFill>
                  <a:srgbClr val="0070C0"/>
                </a:solidFill>
                <a:latin typeface="Calibri"/>
                <a:ea typeface="Calibri"/>
                <a:cs typeface="Calibri"/>
                <a:sym typeface="Calibri"/>
              </a:rPr>
              <a:t>address health needs by promoting comfort, healing &amp; well-being</a:t>
            </a:r>
            <a:r>
              <a:rPr lang="en-US" sz="3600" b="0" i="0" u="none" strike="noStrike" cap="none">
                <a:solidFill>
                  <a:srgbClr val="0070C0"/>
                </a:solidFill>
                <a:latin typeface="Calibri"/>
                <a:ea typeface="Calibri"/>
                <a:cs typeface="Calibri"/>
                <a:sym typeface="Calibri"/>
              </a:rPr>
              <a:t>, </a:t>
            </a:r>
            <a:r>
              <a:rPr lang="en-US" sz="3600" b="0" i="0" u="none" strike="noStrike" cap="none">
                <a:solidFill>
                  <a:schemeClr val="dk1"/>
                </a:solidFill>
                <a:latin typeface="Calibri"/>
                <a:ea typeface="Calibri"/>
                <a:cs typeface="Calibri"/>
                <a:sym typeface="Calibri"/>
              </a:rPr>
              <a:t>and may be </a:t>
            </a:r>
            <a:r>
              <a:rPr lang="en-US" sz="3600" b="1" i="0" u="none" strike="noStrike" cap="none">
                <a:solidFill>
                  <a:srgbClr val="0070C0"/>
                </a:solidFill>
                <a:latin typeface="Calibri"/>
                <a:ea typeface="Calibri"/>
                <a:cs typeface="Calibri"/>
                <a:sym typeface="Calibri"/>
              </a:rPr>
              <a:t>adjunctive or primary interventions in nursing care.”</a:t>
            </a:r>
            <a:endParaRPr sz="3600" b="0" i="0" u="none" strike="noStrike" cap="none">
              <a:solidFill>
                <a:schemeClr val="dk1"/>
              </a:solidFill>
              <a:latin typeface="Calibri"/>
              <a:ea typeface="Calibri"/>
              <a:cs typeface="Calibri"/>
              <a:sym typeface="Calibri"/>
            </a:endParaRPr>
          </a:p>
        </p:txBody>
      </p:sp>
      <p:pic>
        <p:nvPicPr>
          <p:cNvPr id="430" name="Google Shape;430;p11"/>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431" name="Google Shape;431;p11" descr="Graphical user interface&#10;&#10;Description automatically generated"/>
          <p:cNvPicPr preferRelativeResize="0"/>
          <p:nvPr/>
        </p:nvPicPr>
        <p:blipFill rotWithShape="1">
          <a:blip r:embed="rId5">
            <a:alphaModFix/>
          </a:blip>
          <a:srcRect l="7556" t="20900" r="20840" b="29818"/>
          <a:stretch/>
        </p:blipFill>
        <p:spPr>
          <a:xfrm>
            <a:off x="7939315" y="303237"/>
            <a:ext cx="3423386" cy="560980"/>
          </a:xfrm>
          <a:prstGeom prst="rect">
            <a:avLst/>
          </a:prstGeom>
          <a:noFill/>
          <a:ln>
            <a:noFill/>
          </a:ln>
        </p:spPr>
      </p:pic>
      <p:pic>
        <p:nvPicPr>
          <p:cNvPr id="432" name="Google Shape;432;p11"/>
          <p:cNvPicPr preferRelativeResize="0"/>
          <p:nvPr/>
        </p:nvPicPr>
        <p:blipFill rotWithShape="1">
          <a:blip r:embed="rId6">
            <a:alphaModFix/>
          </a:blip>
          <a:srcRect/>
          <a:stretch/>
        </p:blipFill>
        <p:spPr>
          <a:xfrm>
            <a:off x="251484" y="279353"/>
            <a:ext cx="1882116" cy="9852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1232845238f_0_18"/>
          <p:cNvSpPr/>
          <p:nvPr/>
        </p:nvSpPr>
        <p:spPr>
          <a:xfrm rot="5400000">
            <a:off x="759867" y="346833"/>
            <a:ext cx="1464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8" name="Google Shape;438;g1232845238f_0_18"/>
          <p:cNvSpPr/>
          <p:nvPr/>
        </p:nvSpPr>
        <p:spPr>
          <a:xfrm>
            <a:off x="481029" y="4546920"/>
            <a:ext cx="40233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9" name="Google Shape;439;g1232845238f_0_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0" name="Google Shape;440;g1232845238f_0_18"/>
          <p:cNvPicPr preferRelativeResize="0"/>
          <p:nvPr/>
        </p:nvPicPr>
        <p:blipFill rotWithShape="1">
          <a:blip r:embed="rId3">
            <a:alphaModFix/>
          </a:blip>
          <a:srcRect l="10728" r="10728"/>
          <a:stretch/>
        </p:blipFill>
        <p:spPr>
          <a:xfrm>
            <a:off x="4110127" y="10"/>
            <a:ext cx="8081873" cy="6858000"/>
          </a:xfrm>
          <a:custGeom>
            <a:avLst/>
            <a:gdLst/>
            <a:ahLst/>
            <a:cxnLst/>
            <a:rect l="l" t="t" r="r" b="b"/>
            <a:pathLst>
              <a:path w="8081873" h="6858000" extrusionOk="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441" name="Google Shape;441;g1232845238f_0_18"/>
          <p:cNvSpPr/>
          <p:nvPr/>
        </p:nvSpPr>
        <p:spPr>
          <a:xfrm>
            <a:off x="0" y="0"/>
            <a:ext cx="4959047" cy="6858000"/>
          </a:xfrm>
          <a:custGeom>
            <a:avLst/>
            <a:gdLst/>
            <a:ahLst/>
            <a:cxnLst/>
            <a:rect l="l" t="t" r="r" b="b"/>
            <a:pathLst>
              <a:path w="4959047" h="6858000" extrusionOk="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solidFill>
            <a:schemeClr val="lt1"/>
          </a:solidFill>
          <a:ln w="9525" cap="flat" cmpd="sng">
            <a:solidFill>
              <a:srgbClr val="E9EDF1"/>
            </a:solidFill>
            <a:prstDash val="solid"/>
            <a:miter lim="800000"/>
            <a:headEnd type="none" w="sm" len="sm"/>
            <a:tailEnd type="none" w="sm" len="sm"/>
          </a:ln>
          <a:effectLst>
            <a:outerShdw blurRad="50800" dist="38100" algn="l" rotWithShape="0">
              <a:srgbClr val="D8D8D8">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2" name="Google Shape;442;g1232845238f_0_18"/>
          <p:cNvSpPr/>
          <p:nvPr/>
        </p:nvSpPr>
        <p:spPr>
          <a:xfrm>
            <a:off x="0" y="0"/>
            <a:ext cx="4948887" cy="6858000"/>
          </a:xfrm>
          <a:custGeom>
            <a:avLst/>
            <a:gdLst/>
            <a:ahLst/>
            <a:cxnLst/>
            <a:rect l="l" t="t" r="r" b="b"/>
            <a:pathLst>
              <a:path w="4948887" h="6858000" extrusionOk="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3" name="Google Shape;443;g1232845238f_0_18"/>
          <p:cNvSpPr txBox="1">
            <a:spLocks noGrp="1"/>
          </p:cNvSpPr>
          <p:nvPr>
            <p:ph type="ctrTitle"/>
          </p:nvPr>
        </p:nvSpPr>
        <p:spPr>
          <a:xfrm>
            <a:off x="396338" y="795730"/>
            <a:ext cx="4023300" cy="44232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dk1"/>
              </a:buClr>
              <a:buSzPct val="89626"/>
              <a:buFont typeface="Calibri"/>
              <a:buNone/>
            </a:pPr>
            <a:r>
              <a:rPr lang="en-US" sz="5355" b="1">
                <a:solidFill>
                  <a:srgbClr val="38761D"/>
                </a:solidFill>
              </a:rPr>
              <a:t>Demonstrating competency</a:t>
            </a:r>
            <a:endParaRPr sz="5355" b="1">
              <a:solidFill>
                <a:srgbClr val="38761D"/>
              </a:solidFill>
            </a:endParaRPr>
          </a:p>
          <a:p>
            <a:pPr marL="0" lvl="0" indent="0" algn="l" rtl="0">
              <a:lnSpc>
                <a:spcPct val="100000"/>
              </a:lnSpc>
              <a:spcBef>
                <a:spcPts val="1000"/>
              </a:spcBef>
              <a:spcAft>
                <a:spcPts val="0"/>
              </a:spcAft>
              <a:buClr>
                <a:schemeClr val="dk1"/>
              </a:buClr>
              <a:buSzPct val="117073"/>
              <a:buFont typeface="Calibri"/>
              <a:buNone/>
            </a:pPr>
            <a:r>
              <a:rPr lang="en-US" sz="4100"/>
              <a:t>Behavioral Indicators of Integrative Nursing</a:t>
            </a:r>
            <a:endParaRPr sz="4100"/>
          </a:p>
        </p:txBody>
      </p:sp>
      <p:pic>
        <p:nvPicPr>
          <p:cNvPr id="444" name="Google Shape;444;g1232845238f_0_18"/>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445" name="Google Shape;445;g1232845238f_0_18"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g13fa377c950_2_13"/>
          <p:cNvPicPr preferRelativeResize="0"/>
          <p:nvPr/>
        </p:nvPicPr>
        <p:blipFill rotWithShape="1">
          <a:blip r:embed="rId3">
            <a:alphaModFix/>
          </a:blip>
          <a:srcRect l="5806" r="5806"/>
          <a:stretch/>
        </p:blipFill>
        <p:spPr>
          <a:xfrm>
            <a:off x="6334774" y="0"/>
            <a:ext cx="5859358" cy="6858000"/>
          </a:xfrm>
          <a:custGeom>
            <a:avLst/>
            <a:gdLst/>
            <a:ahLst/>
            <a:cxnLst/>
            <a:rect l="l" t="t" r="r" b="b"/>
            <a:pathLst>
              <a:path w="8081873" h="6858000" extrusionOk="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216" name="Google Shape;216;g13fa377c950_2_13"/>
          <p:cNvSpPr txBox="1">
            <a:spLocks noGrp="1"/>
          </p:cNvSpPr>
          <p:nvPr>
            <p:ph type="ctrTitle"/>
          </p:nvPr>
        </p:nvSpPr>
        <p:spPr>
          <a:xfrm>
            <a:off x="477975" y="-15565975"/>
            <a:ext cx="5744700" cy="21819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Calibri"/>
              <a:buNone/>
            </a:pPr>
            <a:endParaRPr sz="4800" b="1"/>
          </a:p>
          <a:p>
            <a:pPr marL="0" lvl="0" indent="0" algn="l" rtl="0">
              <a:lnSpc>
                <a:spcPct val="90000"/>
              </a:lnSpc>
              <a:spcBef>
                <a:spcPts val="0"/>
              </a:spcBef>
              <a:spcAft>
                <a:spcPts val="0"/>
              </a:spcAft>
              <a:buClr>
                <a:schemeClr val="dk1"/>
              </a:buClr>
              <a:buSzPts val="4800"/>
              <a:buFont typeface="Calibri"/>
              <a:buNone/>
            </a:pPr>
            <a:endParaRPr sz="4800" b="1"/>
          </a:p>
          <a:p>
            <a:pPr marL="0" lvl="0" indent="0" algn="l" rtl="0">
              <a:lnSpc>
                <a:spcPct val="90000"/>
              </a:lnSpc>
              <a:spcBef>
                <a:spcPts val="0"/>
              </a:spcBef>
              <a:spcAft>
                <a:spcPts val="0"/>
              </a:spcAft>
              <a:buClr>
                <a:schemeClr val="dk1"/>
              </a:buClr>
              <a:buSzPts val="4800"/>
              <a:buFont typeface="Calibri"/>
              <a:buNone/>
            </a:pPr>
            <a:endParaRPr sz="4800" b="1"/>
          </a:p>
          <a:p>
            <a:pPr marL="0" lvl="0" indent="0" algn="l" rtl="0">
              <a:lnSpc>
                <a:spcPct val="90000"/>
              </a:lnSpc>
              <a:spcBef>
                <a:spcPts val="0"/>
              </a:spcBef>
              <a:spcAft>
                <a:spcPts val="0"/>
              </a:spcAft>
              <a:buClr>
                <a:schemeClr val="dk1"/>
              </a:buClr>
              <a:buSzPts val="4800"/>
              <a:buFont typeface="Calibri"/>
              <a:buNone/>
            </a:pPr>
            <a:endParaRPr sz="4800" b="1"/>
          </a:p>
          <a:p>
            <a:pPr marL="0" lvl="0" indent="0" algn="l" rtl="0">
              <a:lnSpc>
                <a:spcPct val="90000"/>
              </a:lnSpc>
              <a:spcBef>
                <a:spcPts val="0"/>
              </a:spcBef>
              <a:spcAft>
                <a:spcPts val="0"/>
              </a:spcAft>
              <a:buClr>
                <a:schemeClr val="dk1"/>
              </a:buClr>
              <a:buSzPts val="4800"/>
              <a:buFont typeface="Calibri"/>
              <a:buNone/>
            </a:pPr>
            <a:endParaRPr sz="4800" b="1"/>
          </a:p>
          <a:p>
            <a:pPr marL="0" lvl="0" indent="0" algn="l" rtl="0">
              <a:lnSpc>
                <a:spcPct val="90000"/>
              </a:lnSpc>
              <a:spcBef>
                <a:spcPts val="0"/>
              </a:spcBef>
              <a:spcAft>
                <a:spcPts val="0"/>
              </a:spcAft>
              <a:buClr>
                <a:schemeClr val="dk1"/>
              </a:buClr>
              <a:buSzPts val="4800"/>
              <a:buFont typeface="Calibri"/>
              <a:buNone/>
            </a:pPr>
            <a:endParaRPr sz="4800" b="1"/>
          </a:p>
          <a:p>
            <a:pPr marL="0" lvl="0" indent="0" algn="l" rtl="0">
              <a:lnSpc>
                <a:spcPct val="90000"/>
              </a:lnSpc>
              <a:spcBef>
                <a:spcPts val="0"/>
              </a:spcBef>
              <a:spcAft>
                <a:spcPts val="0"/>
              </a:spcAft>
              <a:buClr>
                <a:schemeClr val="dk1"/>
              </a:buClr>
              <a:buSzPts val="4800"/>
              <a:buFont typeface="Calibri"/>
              <a:buNone/>
            </a:pPr>
            <a:endParaRPr sz="4800" b="1"/>
          </a:p>
          <a:p>
            <a:pPr marL="0" lvl="0" indent="0" algn="l" rtl="0">
              <a:spcBef>
                <a:spcPts val="0"/>
              </a:spcBef>
              <a:spcAft>
                <a:spcPts val="0"/>
              </a:spcAft>
              <a:buClr>
                <a:schemeClr val="dk1"/>
              </a:buClr>
              <a:buSzPts val="4800"/>
              <a:buFont typeface="Calibri"/>
              <a:buNone/>
            </a:pPr>
            <a:r>
              <a:rPr lang="en-US" sz="4800" b="1"/>
              <a:t>Objectives</a:t>
            </a:r>
            <a:endParaRPr sz="4800" b="1"/>
          </a:p>
          <a:p>
            <a:pPr marL="0" lvl="0" indent="0" algn="l" rtl="0">
              <a:spcBef>
                <a:spcPts val="0"/>
              </a:spcBef>
              <a:spcAft>
                <a:spcPts val="0"/>
              </a:spcAft>
              <a:buClr>
                <a:schemeClr val="dk1"/>
              </a:buClr>
              <a:buSzPts val="4800"/>
              <a:buFont typeface="Calibri"/>
              <a:buNone/>
            </a:pPr>
            <a:endParaRPr sz="4800" b="1"/>
          </a:p>
          <a:p>
            <a:pPr marL="0" lvl="0" indent="0" algn="l" rtl="0">
              <a:spcBef>
                <a:spcPts val="0"/>
              </a:spcBef>
              <a:spcAft>
                <a:spcPts val="0"/>
              </a:spcAft>
              <a:buClr>
                <a:schemeClr val="dk1"/>
              </a:buClr>
              <a:buSzPts val="4800"/>
              <a:buFont typeface="Calibri"/>
              <a:buNone/>
            </a:pPr>
            <a:r>
              <a:rPr lang="en-US" sz="3244" b="1"/>
              <a:t>State the six foundational principles of integrative nursing</a:t>
            </a:r>
            <a:endParaRPr sz="3244" b="1"/>
          </a:p>
          <a:p>
            <a:pPr marL="0" lvl="0" indent="0" algn="l" rtl="0">
              <a:spcBef>
                <a:spcPts val="0"/>
              </a:spcBef>
              <a:spcAft>
                <a:spcPts val="0"/>
              </a:spcAft>
              <a:buClr>
                <a:schemeClr val="dk1"/>
              </a:buClr>
              <a:buSzPts val="4800"/>
              <a:buFont typeface="Calibri"/>
              <a:buNone/>
            </a:pPr>
            <a:endParaRPr sz="3244" b="1"/>
          </a:p>
          <a:p>
            <a:pPr marL="0" lvl="0" indent="0" algn="l" rtl="0">
              <a:spcBef>
                <a:spcPts val="0"/>
              </a:spcBef>
              <a:spcAft>
                <a:spcPts val="0"/>
              </a:spcAft>
              <a:buClr>
                <a:schemeClr val="dk1"/>
              </a:buClr>
              <a:buSzPts val="4800"/>
              <a:buFont typeface="Calibri"/>
              <a:buNone/>
            </a:pPr>
            <a:r>
              <a:rPr lang="en-US" sz="3244" b="1"/>
              <a:t>Discuss ways to incorporate integrative nursing into practice</a:t>
            </a:r>
            <a:endParaRPr sz="3244" b="1"/>
          </a:p>
          <a:p>
            <a:pPr marL="0" lvl="0" indent="0" algn="l" rtl="0">
              <a:spcBef>
                <a:spcPts val="0"/>
              </a:spcBef>
              <a:spcAft>
                <a:spcPts val="0"/>
              </a:spcAft>
              <a:buClr>
                <a:schemeClr val="dk1"/>
              </a:buClr>
              <a:buSzPts val="4800"/>
              <a:buFont typeface="Calibri"/>
              <a:buNone/>
            </a:pPr>
            <a:endParaRPr sz="3244" b="1"/>
          </a:p>
          <a:p>
            <a:pPr marL="0" lvl="0" indent="0" algn="l" rtl="0">
              <a:spcBef>
                <a:spcPts val="0"/>
              </a:spcBef>
              <a:spcAft>
                <a:spcPts val="0"/>
              </a:spcAft>
              <a:buClr>
                <a:schemeClr val="dk1"/>
              </a:buClr>
              <a:buSzPts val="4800"/>
              <a:buFont typeface="Calibri"/>
              <a:buNone/>
            </a:pPr>
            <a:r>
              <a:rPr lang="en-US" sz="3244" b="1"/>
              <a:t>Identify whole person approaches to care that address individual need and concerns</a:t>
            </a:r>
            <a:endParaRPr sz="4800" b="1"/>
          </a:p>
          <a:p>
            <a:pPr marL="0" lvl="0" indent="0" algn="l" rtl="0">
              <a:lnSpc>
                <a:spcPct val="90000"/>
              </a:lnSpc>
              <a:spcBef>
                <a:spcPts val="0"/>
              </a:spcBef>
              <a:spcAft>
                <a:spcPts val="0"/>
              </a:spcAft>
              <a:buClr>
                <a:schemeClr val="dk1"/>
              </a:buClr>
              <a:buSzPts val="4800"/>
              <a:buFont typeface="Calibri"/>
              <a:buNone/>
            </a:pPr>
            <a:endParaRPr sz="4800" b="1"/>
          </a:p>
        </p:txBody>
      </p:sp>
      <p:pic>
        <p:nvPicPr>
          <p:cNvPr id="217" name="Google Shape;217;g13fa377c950_2_13"/>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218" name="Google Shape;218;g13fa377c950_2_13"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1232845238f_0_3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sp>
        <p:nvSpPr>
          <p:cNvPr id="452" name="Google Shape;452;g1232845238f_0_3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a:p>
        </p:txBody>
      </p:sp>
      <p:pic>
        <p:nvPicPr>
          <p:cNvPr id="453" name="Google Shape;453;g1232845238f_0_31"/>
          <p:cNvPicPr preferRelativeResize="0"/>
          <p:nvPr/>
        </p:nvPicPr>
        <p:blipFill rotWithShape="1">
          <a:blip r:embed="rId3">
            <a:alphaModFix/>
          </a:blip>
          <a:srcRect t="7798" b="7806"/>
          <a:stretch/>
        </p:blipFill>
        <p:spPr>
          <a:xfrm>
            <a:off x="1" y="0"/>
            <a:ext cx="12192000" cy="6857999"/>
          </a:xfrm>
          <a:prstGeom prst="rect">
            <a:avLst/>
          </a:prstGeom>
          <a:noFill/>
          <a:ln>
            <a:noFill/>
          </a:ln>
        </p:spPr>
      </p:pic>
      <p:sp>
        <p:nvSpPr>
          <p:cNvPr id="454" name="Google Shape;454;g1232845238f_0_31"/>
          <p:cNvSpPr txBox="1"/>
          <p:nvPr/>
        </p:nvSpPr>
        <p:spPr>
          <a:xfrm>
            <a:off x="502750" y="1047750"/>
            <a:ext cx="11292300" cy="10851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rgbClr val="000000"/>
              </a:buClr>
              <a:buSzPts val="3000"/>
              <a:buFont typeface="Arial"/>
              <a:buNone/>
            </a:pPr>
            <a:r>
              <a:rPr lang="en-US" sz="3000" b="1" i="1" u="none" strike="noStrike" cap="none">
                <a:solidFill>
                  <a:srgbClr val="38761D"/>
                </a:solidFill>
                <a:latin typeface="Calibri"/>
                <a:ea typeface="Calibri"/>
                <a:cs typeface="Calibri"/>
                <a:sym typeface="Calibri"/>
              </a:rPr>
              <a:t>1. “Human beings are whole systems inseparable from and influenced by environments.”  </a:t>
            </a:r>
            <a:r>
              <a:rPr lang="en-US" sz="3000" b="1" i="1" u="none" strike="noStrike" cap="none">
                <a:solidFill>
                  <a:schemeClr val="dk1"/>
                </a:solidFill>
                <a:latin typeface="Calibri"/>
                <a:ea typeface="Calibri"/>
                <a:cs typeface="Calibri"/>
                <a:sym typeface="Calibri"/>
              </a:rPr>
              <a:t>Scenarios &amp; Interventions…</a:t>
            </a:r>
            <a:endParaRPr sz="3000" b="0" i="0" u="none" strike="noStrike" cap="none">
              <a:solidFill>
                <a:schemeClr val="dk1"/>
              </a:solidFill>
              <a:latin typeface="Calibri"/>
              <a:ea typeface="Calibri"/>
              <a:cs typeface="Calibri"/>
              <a:sym typeface="Calibri"/>
            </a:endParaRPr>
          </a:p>
        </p:txBody>
      </p:sp>
      <p:pic>
        <p:nvPicPr>
          <p:cNvPr id="455" name="Google Shape;455;g1232845238f_0_31"/>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456" name="Google Shape;456;g1232845238f_0_31"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461"/>
        <p:cNvGrpSpPr/>
        <p:nvPr/>
      </p:nvGrpSpPr>
      <p:grpSpPr>
        <a:xfrm>
          <a:off x="0" y="0"/>
          <a:ext cx="0" cy="0"/>
          <a:chOff x="0" y="0"/>
          <a:chExt cx="0" cy="0"/>
        </a:xfrm>
      </p:grpSpPr>
      <p:pic>
        <p:nvPicPr>
          <p:cNvPr id="462" name="Google Shape;462;g122f5e8eb59_1_239"/>
          <p:cNvPicPr preferRelativeResize="0"/>
          <p:nvPr/>
        </p:nvPicPr>
        <p:blipFill rotWithShape="1">
          <a:blip r:embed="rId3">
            <a:alphaModFix/>
          </a:blip>
          <a:srcRect/>
          <a:stretch/>
        </p:blipFill>
        <p:spPr>
          <a:xfrm>
            <a:off x="0" y="-2625"/>
            <a:ext cx="5552070" cy="6857999"/>
          </a:xfrm>
          <a:prstGeom prst="rect">
            <a:avLst/>
          </a:prstGeom>
          <a:noFill/>
          <a:ln>
            <a:noFill/>
          </a:ln>
        </p:spPr>
      </p:pic>
      <p:sp>
        <p:nvSpPr>
          <p:cNvPr id="463" name="Google Shape;463;g122f5e8eb59_1_239"/>
          <p:cNvSpPr txBox="1"/>
          <p:nvPr/>
        </p:nvSpPr>
        <p:spPr>
          <a:xfrm>
            <a:off x="6074825" y="530100"/>
            <a:ext cx="5736300" cy="536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Calibri"/>
                <a:ea typeface="Calibri"/>
                <a:cs typeface="Calibri"/>
                <a:sym typeface="Calibri"/>
              </a:rPr>
              <a:t>Scenario: </a:t>
            </a:r>
            <a:r>
              <a:rPr lang="en-US" sz="2800" b="0" i="0" u="none" strike="noStrike" cap="none">
                <a:solidFill>
                  <a:srgbClr val="000000"/>
                </a:solidFill>
                <a:latin typeface="Calibri"/>
                <a:ea typeface="Calibri"/>
                <a:cs typeface="Calibri"/>
                <a:sym typeface="Calibri"/>
              </a:rPr>
              <a:t>Walking into a patient’s room at 0200 and they are trying to sleep by the TV, which is on with a loud action movie playing. </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2800"/>
              <a:buFont typeface="Arial"/>
              <a:buNone/>
            </a:pPr>
            <a:r>
              <a:rPr lang="en-US" sz="2800" b="1" i="0" u="none" strike="noStrike" cap="none">
                <a:solidFill>
                  <a:srgbClr val="000000"/>
                </a:solidFill>
                <a:latin typeface="Calibri"/>
                <a:ea typeface="Calibri"/>
                <a:cs typeface="Calibri"/>
                <a:sym typeface="Calibri"/>
              </a:rPr>
              <a:t>Integrative Nursing Intervention:</a:t>
            </a:r>
            <a:r>
              <a:rPr lang="en-US" sz="2800" b="0" i="0" u="none" strike="noStrike" cap="none">
                <a:solidFill>
                  <a:srgbClr val="000000"/>
                </a:solidFill>
                <a:latin typeface="Calibri"/>
                <a:ea typeface="Calibri"/>
                <a:cs typeface="Calibri"/>
                <a:sym typeface="Calibri"/>
              </a:rPr>
              <a:t> </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1200"/>
              </a:spcBef>
              <a:spcAft>
                <a:spcPts val="100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Help to set up a calming environment. Turn off the TV. Suggest a sound machine, gentle music, or a relaxation based app (meditation, mindfulness, guided imagery, breathwork).</a:t>
            </a: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g13fa377c950_1_6"/>
          <p:cNvPicPr preferRelativeResize="0"/>
          <p:nvPr/>
        </p:nvPicPr>
        <p:blipFill rotWithShape="1">
          <a:blip r:embed="rId3">
            <a:alphaModFix/>
          </a:blip>
          <a:srcRect l="-3066" r="-17169"/>
          <a:stretch/>
        </p:blipFill>
        <p:spPr>
          <a:xfrm>
            <a:off x="4569425" y="0"/>
            <a:ext cx="9144003" cy="6858002"/>
          </a:xfrm>
          <a:prstGeom prst="rect">
            <a:avLst/>
          </a:prstGeom>
          <a:noFill/>
          <a:ln>
            <a:noFill/>
          </a:ln>
        </p:spPr>
      </p:pic>
      <p:sp>
        <p:nvSpPr>
          <p:cNvPr id="470" name="Google Shape;470;g13fa377c950_1_6"/>
          <p:cNvSpPr/>
          <p:nvPr/>
        </p:nvSpPr>
        <p:spPr>
          <a:xfrm>
            <a:off x="0" y="0"/>
            <a:ext cx="7191600" cy="6858000"/>
          </a:xfrm>
          <a:prstGeom prst="rect">
            <a:avLst/>
          </a:prstGeom>
          <a:solidFill>
            <a:srgbClr val="262626"/>
          </a:solidFill>
          <a:ln w="9525" cap="flat" cmpd="sng">
            <a:solidFill>
              <a:srgbClr val="3A38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g13fa377c950_1_6"/>
          <p:cNvSpPr txBox="1"/>
          <p:nvPr/>
        </p:nvSpPr>
        <p:spPr>
          <a:xfrm>
            <a:off x="267300" y="277775"/>
            <a:ext cx="6657000" cy="529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00" b="1" i="0" u="none" strike="noStrike" cap="none">
                <a:solidFill>
                  <a:srgbClr val="FFFFFF"/>
                </a:solidFill>
                <a:latin typeface="Calibri"/>
                <a:ea typeface="Calibri"/>
                <a:cs typeface="Calibri"/>
                <a:sym typeface="Calibri"/>
              </a:rPr>
              <a:t>Scenario: </a:t>
            </a:r>
            <a:r>
              <a:rPr lang="en-US" sz="3800" b="0" i="0" u="none" strike="noStrike" cap="none">
                <a:solidFill>
                  <a:srgbClr val="FFFFFF"/>
                </a:solidFill>
                <a:latin typeface="Calibri"/>
                <a:ea typeface="Calibri"/>
                <a:cs typeface="Calibri"/>
                <a:sym typeface="Calibri"/>
              </a:rPr>
              <a:t>You walk into a long-term care facility. Shades are closed. It is cluttered and messy, garbage overflowing. You ask about general mood of patients and staff. </a:t>
            </a:r>
            <a:r>
              <a:rPr lang="en-US" sz="3800" b="0" i="1" u="none" strike="noStrike" cap="none">
                <a:solidFill>
                  <a:srgbClr val="FFFFFF"/>
                </a:solidFill>
                <a:latin typeface="Calibri"/>
                <a:ea typeface="Calibri"/>
                <a:cs typeface="Calibri"/>
                <a:sym typeface="Calibri"/>
              </a:rPr>
              <a:t>“Pretty down and grumpy. Everyone just stays in their room alone.”</a:t>
            </a:r>
            <a:endParaRPr sz="3800" b="0" i="1"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1200"/>
              </a:spcAft>
              <a:buClr>
                <a:srgbClr val="000000"/>
              </a:buClr>
              <a:buSzPts val="2800"/>
              <a:buFont typeface="Arial"/>
              <a:buNone/>
            </a:pPr>
            <a:endParaRPr sz="2800" b="1" i="0" u="none" strike="noStrike" cap="none">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g122f5e8eb59_1_253"/>
          <p:cNvPicPr preferRelativeResize="0"/>
          <p:nvPr/>
        </p:nvPicPr>
        <p:blipFill rotWithShape="1">
          <a:blip r:embed="rId3">
            <a:alphaModFix/>
          </a:blip>
          <a:srcRect l="-3066" r="-17169"/>
          <a:stretch/>
        </p:blipFill>
        <p:spPr>
          <a:xfrm>
            <a:off x="4569425" y="0"/>
            <a:ext cx="9144003" cy="6858002"/>
          </a:xfrm>
          <a:prstGeom prst="rect">
            <a:avLst/>
          </a:prstGeom>
          <a:noFill/>
          <a:ln>
            <a:noFill/>
          </a:ln>
        </p:spPr>
      </p:pic>
      <p:sp>
        <p:nvSpPr>
          <p:cNvPr id="478" name="Google Shape;478;g122f5e8eb59_1_253"/>
          <p:cNvSpPr/>
          <p:nvPr/>
        </p:nvSpPr>
        <p:spPr>
          <a:xfrm>
            <a:off x="0" y="0"/>
            <a:ext cx="7191600" cy="6858000"/>
          </a:xfrm>
          <a:prstGeom prst="rect">
            <a:avLst/>
          </a:prstGeom>
          <a:solidFill>
            <a:srgbClr val="262626"/>
          </a:solidFill>
          <a:ln w="9525" cap="flat" cmpd="sng">
            <a:solidFill>
              <a:srgbClr val="3A38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g122f5e8eb59_1_253"/>
          <p:cNvSpPr txBox="1"/>
          <p:nvPr/>
        </p:nvSpPr>
        <p:spPr>
          <a:xfrm>
            <a:off x="267300" y="277775"/>
            <a:ext cx="6657000" cy="53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0"/>
              </a:spcAft>
              <a:buClr>
                <a:srgbClr val="000000"/>
              </a:buClr>
              <a:buSzPts val="2800"/>
              <a:buFont typeface="Arial"/>
              <a:buNone/>
            </a:pPr>
            <a:r>
              <a:rPr lang="en-US" sz="3700" b="1" i="0" u="none" strike="noStrike" cap="none">
                <a:solidFill>
                  <a:srgbClr val="FFFFFF"/>
                </a:solidFill>
                <a:latin typeface="Calibri"/>
                <a:ea typeface="Calibri"/>
                <a:cs typeface="Calibri"/>
                <a:sym typeface="Calibri"/>
              </a:rPr>
              <a:t>Integrative Nursing Intervention:</a:t>
            </a:r>
            <a:r>
              <a:rPr lang="en-US" sz="3700" b="0" i="0" u="none" strike="noStrike" cap="none">
                <a:solidFill>
                  <a:srgbClr val="FFFFFF"/>
                </a:solidFill>
                <a:latin typeface="Calibri"/>
                <a:ea typeface="Calibri"/>
                <a:cs typeface="Calibri"/>
                <a:sym typeface="Calibri"/>
              </a:rPr>
              <a:t> </a:t>
            </a:r>
            <a:endParaRPr sz="37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1200"/>
              </a:spcAft>
              <a:buClr>
                <a:srgbClr val="000000"/>
              </a:buClr>
              <a:buSzPts val="2800"/>
              <a:buFont typeface="Arial"/>
              <a:buNone/>
            </a:pPr>
            <a:r>
              <a:rPr lang="en-US" sz="3700" b="0" i="0" u="none" strike="noStrike" cap="none">
                <a:solidFill>
                  <a:srgbClr val="FFFFFF"/>
                </a:solidFill>
                <a:latin typeface="Calibri"/>
                <a:ea typeface="Calibri"/>
                <a:cs typeface="Calibri"/>
                <a:sym typeface="Calibri"/>
              </a:rPr>
              <a:t>Open shades. Move chairs so people can sit by windows with natural light. Encourage patients to leave their room </a:t>
            </a:r>
            <a:r>
              <a:rPr lang="en-US" sz="3700" b="0" i="1" u="none" strike="noStrike" cap="none">
                <a:solidFill>
                  <a:srgbClr val="FFFFFF"/>
                </a:solidFill>
                <a:latin typeface="Calibri"/>
                <a:ea typeface="Calibri"/>
                <a:cs typeface="Calibri"/>
                <a:sym typeface="Calibri"/>
              </a:rPr>
              <a:t>(when appropriate)</a:t>
            </a:r>
            <a:r>
              <a:rPr lang="en-US" sz="3700" b="0" i="0" u="none" strike="noStrike" cap="none">
                <a:solidFill>
                  <a:srgbClr val="FFFFFF"/>
                </a:solidFill>
                <a:latin typeface="Calibri"/>
                <a:ea typeface="Calibri"/>
                <a:cs typeface="Calibri"/>
                <a:sym typeface="Calibri"/>
              </a:rPr>
              <a:t> and staff to be visible for patients and families. Clean garbage and minimize clutter. </a:t>
            </a:r>
            <a:endParaRPr sz="3700" b="1" i="0" u="none" strike="noStrike" cap="none">
              <a:solidFill>
                <a:srgbClr val="FFFFF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1232845238f_0_7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sp>
        <p:nvSpPr>
          <p:cNvPr id="486" name="Google Shape;486;g1232845238f_0_7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a:p>
        </p:txBody>
      </p:sp>
      <p:pic>
        <p:nvPicPr>
          <p:cNvPr id="487" name="Google Shape;487;g1232845238f_0_74"/>
          <p:cNvPicPr preferRelativeResize="0"/>
          <p:nvPr/>
        </p:nvPicPr>
        <p:blipFill rotWithShape="1">
          <a:blip r:embed="rId3">
            <a:alphaModFix/>
          </a:blip>
          <a:srcRect t="7798" b="7806"/>
          <a:stretch/>
        </p:blipFill>
        <p:spPr>
          <a:xfrm>
            <a:off x="1" y="0"/>
            <a:ext cx="12192000" cy="6857999"/>
          </a:xfrm>
          <a:prstGeom prst="rect">
            <a:avLst/>
          </a:prstGeom>
          <a:noFill/>
          <a:ln>
            <a:noFill/>
          </a:ln>
        </p:spPr>
      </p:pic>
      <p:sp>
        <p:nvSpPr>
          <p:cNvPr id="488" name="Google Shape;488;g1232845238f_0_74"/>
          <p:cNvSpPr txBox="1"/>
          <p:nvPr/>
        </p:nvSpPr>
        <p:spPr>
          <a:xfrm>
            <a:off x="502750" y="1047750"/>
            <a:ext cx="11292300" cy="10851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1000"/>
              </a:spcAft>
              <a:buClr>
                <a:srgbClr val="000000"/>
              </a:buClr>
              <a:buSzPts val="3000"/>
              <a:buFont typeface="Arial"/>
              <a:buNone/>
            </a:pPr>
            <a:r>
              <a:rPr lang="en-US" sz="3000" b="1" i="1" u="none" strike="noStrike" cap="none">
                <a:solidFill>
                  <a:srgbClr val="38761D"/>
                </a:solidFill>
                <a:latin typeface="Calibri"/>
                <a:ea typeface="Calibri"/>
                <a:cs typeface="Calibri"/>
                <a:sym typeface="Calibri"/>
              </a:rPr>
              <a:t>2. </a:t>
            </a:r>
            <a:r>
              <a:rPr lang="en-US" sz="2900" b="1" i="1" u="none" strike="noStrike" cap="none">
                <a:solidFill>
                  <a:srgbClr val="38761D"/>
                </a:solidFill>
                <a:latin typeface="Calibri"/>
                <a:ea typeface="Calibri"/>
                <a:cs typeface="Calibri"/>
                <a:sym typeface="Calibri"/>
              </a:rPr>
              <a:t>“Human beings have an innate capacity for healing and wellbeing.”</a:t>
            </a:r>
            <a:r>
              <a:rPr lang="en-US" sz="3000" b="1" i="1" u="none" strike="noStrike" cap="none">
                <a:solidFill>
                  <a:srgbClr val="38761D"/>
                </a:solidFill>
                <a:latin typeface="Calibri"/>
                <a:ea typeface="Calibri"/>
                <a:cs typeface="Calibri"/>
                <a:sym typeface="Calibri"/>
              </a:rPr>
              <a:t>  </a:t>
            </a:r>
            <a:r>
              <a:rPr lang="en-US" sz="3000" b="1" i="1" u="none" strike="noStrike" cap="none">
                <a:solidFill>
                  <a:schemeClr val="dk1"/>
                </a:solidFill>
                <a:latin typeface="Calibri"/>
                <a:ea typeface="Calibri"/>
                <a:cs typeface="Calibri"/>
                <a:sym typeface="Calibri"/>
              </a:rPr>
              <a:t>Scenarios &amp; Interventions…</a:t>
            </a:r>
            <a:endParaRPr sz="3000" b="1" i="1" u="none" strike="noStrike" cap="none">
              <a:solidFill>
                <a:srgbClr val="38761D"/>
              </a:solidFill>
              <a:latin typeface="Calibri"/>
              <a:ea typeface="Calibri"/>
              <a:cs typeface="Calibri"/>
              <a:sym typeface="Calibri"/>
            </a:endParaRPr>
          </a:p>
        </p:txBody>
      </p:sp>
      <p:pic>
        <p:nvPicPr>
          <p:cNvPr id="489" name="Google Shape;489;g1232845238f_0_74"/>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490" name="Google Shape;490;g1232845238f_0_74"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495"/>
        <p:cNvGrpSpPr/>
        <p:nvPr/>
      </p:nvGrpSpPr>
      <p:grpSpPr>
        <a:xfrm>
          <a:off x="0" y="0"/>
          <a:ext cx="0" cy="0"/>
          <a:chOff x="0" y="0"/>
          <a:chExt cx="0" cy="0"/>
        </a:xfrm>
      </p:grpSpPr>
      <p:sp>
        <p:nvSpPr>
          <p:cNvPr id="496" name="Google Shape;496;g1232845238f_0_48"/>
          <p:cNvSpPr txBox="1"/>
          <p:nvPr/>
        </p:nvSpPr>
        <p:spPr>
          <a:xfrm>
            <a:off x="233100" y="1330975"/>
            <a:ext cx="11725800" cy="37479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1200"/>
              </a:spcAft>
              <a:buClr>
                <a:srgbClr val="000000"/>
              </a:buClr>
              <a:buSzPts val="3000"/>
              <a:buFont typeface="Arial"/>
              <a:buNone/>
            </a:pPr>
            <a:r>
              <a:rPr lang="en-US" sz="4400" b="1" i="0" u="none" strike="noStrike" cap="none">
                <a:solidFill>
                  <a:srgbClr val="000000"/>
                </a:solidFill>
                <a:latin typeface="Calibri"/>
                <a:ea typeface="Calibri"/>
                <a:cs typeface="Calibri"/>
                <a:sym typeface="Calibri"/>
              </a:rPr>
              <a:t>Scenario: </a:t>
            </a:r>
            <a:r>
              <a:rPr lang="en-US" sz="4200" b="0" i="0" u="none" strike="noStrike" cap="none">
                <a:solidFill>
                  <a:schemeClr val="dk1"/>
                </a:solidFill>
                <a:latin typeface="Calibri"/>
                <a:ea typeface="Calibri"/>
                <a:cs typeface="Calibri"/>
                <a:sym typeface="Calibri"/>
              </a:rPr>
              <a:t>The healthcare team have labeled your patient and their family as “noncompliant” and “difficult”. Patient has multiple chronic diseases requiring active management with medication, appointments, and lifestyle changes. </a:t>
            </a:r>
            <a:endParaRPr sz="4700" b="0" i="0" u="none" strike="noStrike" cap="non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501"/>
        <p:cNvGrpSpPr/>
        <p:nvPr/>
      </p:nvGrpSpPr>
      <p:grpSpPr>
        <a:xfrm>
          <a:off x="0" y="0"/>
          <a:ext cx="0" cy="0"/>
          <a:chOff x="0" y="0"/>
          <a:chExt cx="0" cy="0"/>
        </a:xfrm>
      </p:grpSpPr>
      <p:sp>
        <p:nvSpPr>
          <p:cNvPr id="502" name="Google Shape;502;g13fa377c950_2_31"/>
          <p:cNvSpPr txBox="1"/>
          <p:nvPr/>
        </p:nvSpPr>
        <p:spPr>
          <a:xfrm>
            <a:off x="157250" y="1215600"/>
            <a:ext cx="11719200" cy="4765500"/>
          </a:xfrm>
          <a:prstGeom prst="rect">
            <a:avLst/>
          </a:prstGeom>
          <a:solidFill>
            <a:schemeClr val="lt1">
              <a:alpha val="85100"/>
            </a:schemeClr>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3400" b="1" i="0" u="none" strike="noStrike" cap="none">
                <a:solidFill>
                  <a:srgbClr val="000000"/>
                </a:solidFill>
                <a:latin typeface="Calibri"/>
                <a:ea typeface="Calibri"/>
                <a:cs typeface="Calibri"/>
                <a:sym typeface="Calibri"/>
              </a:rPr>
              <a:t>Integrative Nursing Intervention:</a:t>
            </a:r>
            <a:r>
              <a:rPr lang="en-US" sz="3400" b="0" i="0" u="none" strike="noStrike" cap="none">
                <a:solidFill>
                  <a:srgbClr val="000000"/>
                </a:solidFill>
                <a:latin typeface="Calibri"/>
                <a:ea typeface="Calibri"/>
                <a:cs typeface="Calibri"/>
                <a:sym typeface="Calibri"/>
              </a:rPr>
              <a:t> </a:t>
            </a:r>
            <a:endParaRPr sz="3400" b="0" i="0" u="none" strike="noStrike" cap="none">
              <a:solidFill>
                <a:srgbClr val="000000"/>
              </a:solidFill>
              <a:latin typeface="Calibri"/>
              <a:ea typeface="Calibri"/>
              <a:cs typeface="Calibri"/>
              <a:sym typeface="Calibri"/>
            </a:endParaRPr>
          </a:p>
          <a:p>
            <a:pPr marL="457200" marR="0" lvl="0" indent="-444500" algn="l" rtl="0">
              <a:lnSpc>
                <a:spcPct val="115000"/>
              </a:lnSpc>
              <a:spcBef>
                <a:spcPts val="1200"/>
              </a:spcBef>
              <a:spcAft>
                <a:spcPts val="0"/>
              </a:spcAft>
              <a:buClr>
                <a:schemeClr val="dk1"/>
              </a:buClr>
              <a:buSzPts val="3400"/>
              <a:buFont typeface="Calibri"/>
              <a:buChar char="●"/>
            </a:pPr>
            <a:r>
              <a:rPr lang="en-US" sz="3400" b="0" i="0" u="none" strike="noStrike" cap="none">
                <a:solidFill>
                  <a:schemeClr val="dk1"/>
                </a:solidFill>
                <a:latin typeface="Calibri"/>
                <a:ea typeface="Calibri"/>
                <a:cs typeface="Calibri"/>
                <a:sym typeface="Calibri"/>
              </a:rPr>
              <a:t>Approach the patient and family with kindness and compassion. </a:t>
            </a:r>
            <a:endParaRPr sz="3400" b="0" i="0" u="none" strike="noStrike" cap="none">
              <a:solidFill>
                <a:schemeClr val="dk1"/>
              </a:solidFill>
              <a:latin typeface="Calibri"/>
              <a:ea typeface="Calibri"/>
              <a:cs typeface="Calibri"/>
              <a:sym typeface="Calibri"/>
            </a:endParaRPr>
          </a:p>
          <a:p>
            <a:pPr marL="457200" marR="0" lvl="0" indent="-444500" algn="l" rtl="0">
              <a:lnSpc>
                <a:spcPct val="115000"/>
              </a:lnSpc>
              <a:spcBef>
                <a:spcPts val="1000"/>
              </a:spcBef>
              <a:spcAft>
                <a:spcPts val="0"/>
              </a:spcAft>
              <a:buClr>
                <a:schemeClr val="dk1"/>
              </a:buClr>
              <a:buSzPts val="3400"/>
              <a:buFont typeface="Calibri"/>
              <a:buChar char="●"/>
            </a:pPr>
            <a:r>
              <a:rPr lang="en-US" sz="3400" b="0" i="0" u="none" strike="noStrike" cap="none">
                <a:solidFill>
                  <a:schemeClr val="dk1"/>
                </a:solidFill>
                <a:latin typeface="Calibri"/>
                <a:ea typeface="Calibri"/>
                <a:cs typeface="Calibri"/>
                <a:sym typeface="Calibri"/>
              </a:rPr>
              <a:t>Ask what they feel is going well and what their strengths are. </a:t>
            </a:r>
            <a:endParaRPr sz="3400" b="0" i="0" u="none" strike="noStrike" cap="none">
              <a:solidFill>
                <a:schemeClr val="dk1"/>
              </a:solidFill>
              <a:latin typeface="Calibri"/>
              <a:ea typeface="Calibri"/>
              <a:cs typeface="Calibri"/>
              <a:sym typeface="Calibri"/>
            </a:endParaRPr>
          </a:p>
          <a:p>
            <a:pPr marL="457200" marR="0" lvl="0" indent="-444500" algn="l" rtl="0">
              <a:lnSpc>
                <a:spcPct val="115000"/>
              </a:lnSpc>
              <a:spcBef>
                <a:spcPts val="1000"/>
              </a:spcBef>
              <a:spcAft>
                <a:spcPts val="0"/>
              </a:spcAft>
              <a:buClr>
                <a:schemeClr val="dk1"/>
              </a:buClr>
              <a:buSzPts val="3400"/>
              <a:buFont typeface="Calibri"/>
              <a:buChar char="●"/>
            </a:pPr>
            <a:r>
              <a:rPr lang="en-US" sz="3400" b="0" i="0" u="none" strike="noStrike" cap="none">
                <a:solidFill>
                  <a:schemeClr val="dk1"/>
                </a:solidFill>
                <a:latin typeface="Calibri"/>
                <a:ea typeface="Calibri"/>
                <a:cs typeface="Calibri"/>
                <a:sym typeface="Calibri"/>
              </a:rPr>
              <a:t>Have them discuss what aspects are most challenging and confusing. </a:t>
            </a:r>
            <a:endParaRPr sz="3400" b="0" i="0" u="none" strike="noStrike" cap="none">
              <a:solidFill>
                <a:schemeClr val="dk1"/>
              </a:solidFill>
              <a:latin typeface="Calibri"/>
              <a:ea typeface="Calibri"/>
              <a:cs typeface="Calibri"/>
              <a:sym typeface="Calibri"/>
            </a:endParaRPr>
          </a:p>
          <a:p>
            <a:pPr marL="457200" marR="0" lvl="0" indent="-444500" algn="l" rtl="0">
              <a:lnSpc>
                <a:spcPct val="115000"/>
              </a:lnSpc>
              <a:spcBef>
                <a:spcPts val="1000"/>
              </a:spcBef>
              <a:spcAft>
                <a:spcPts val="1000"/>
              </a:spcAft>
              <a:buClr>
                <a:schemeClr val="dk1"/>
              </a:buClr>
              <a:buSzPts val="3400"/>
              <a:buFont typeface="Calibri"/>
              <a:buChar char="●"/>
            </a:pPr>
            <a:r>
              <a:rPr lang="en-US" sz="3400" b="0" i="0" u="none" strike="noStrike" cap="none">
                <a:solidFill>
                  <a:schemeClr val="dk1"/>
                </a:solidFill>
                <a:latin typeface="Calibri"/>
                <a:ea typeface="Calibri"/>
                <a:cs typeface="Calibri"/>
                <a:sym typeface="Calibri"/>
              </a:rPr>
              <a:t>Help them refocus on one change that is meaningful for them.</a:t>
            </a:r>
            <a:endParaRPr sz="3800" b="0" i="0" u="none" strike="noStrike" cap="non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DDDDDD"/>
            </a:gs>
            <a:gs pos="100000">
              <a:srgbClr val="919191"/>
            </a:gs>
          </a:gsLst>
          <a:path path="circle">
            <a:fillToRect l="50000" t="50000" r="50000" b="50000"/>
          </a:path>
          <a:tileRect/>
        </a:gradFill>
        <a:effectLst/>
      </p:bgPr>
    </p:bg>
    <p:spTree>
      <p:nvGrpSpPr>
        <p:cNvPr id="1" name="Shape 507"/>
        <p:cNvGrpSpPr/>
        <p:nvPr/>
      </p:nvGrpSpPr>
      <p:grpSpPr>
        <a:xfrm>
          <a:off x="0" y="0"/>
          <a:ext cx="0" cy="0"/>
          <a:chOff x="0" y="0"/>
          <a:chExt cx="0" cy="0"/>
        </a:xfrm>
      </p:grpSpPr>
      <p:sp>
        <p:nvSpPr>
          <p:cNvPr id="508" name="Google Shape;508;g1232845238f_0_54"/>
          <p:cNvSpPr txBox="1"/>
          <p:nvPr/>
        </p:nvSpPr>
        <p:spPr>
          <a:xfrm>
            <a:off x="236400" y="1132000"/>
            <a:ext cx="11719200" cy="34032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1200"/>
              </a:spcAft>
              <a:buClr>
                <a:srgbClr val="000000"/>
              </a:buClr>
              <a:buSzPts val="3000"/>
              <a:buFont typeface="Arial"/>
              <a:buNone/>
            </a:pPr>
            <a:r>
              <a:rPr lang="en-US" sz="4000" b="1" i="0" u="none" strike="noStrike" cap="none">
                <a:solidFill>
                  <a:srgbClr val="000000"/>
                </a:solidFill>
                <a:latin typeface="Calibri"/>
                <a:ea typeface="Calibri"/>
                <a:cs typeface="Calibri"/>
                <a:sym typeface="Calibri"/>
              </a:rPr>
              <a:t>Scenario: </a:t>
            </a:r>
            <a:r>
              <a:rPr lang="en-US" sz="3800" b="0" i="0" u="none" strike="noStrike" cap="none">
                <a:solidFill>
                  <a:schemeClr val="dk1"/>
                </a:solidFill>
                <a:latin typeface="Calibri"/>
                <a:ea typeface="Calibri"/>
                <a:cs typeface="Calibri"/>
                <a:sym typeface="Calibri"/>
              </a:rPr>
              <a:t>A 75-year-old male recently retired and has moved into an independent living community. The staff tell you he has seemed “down”, is irritable, and withdrawn. He rarely engages in community activities and tends to eat alone in his apartment.</a:t>
            </a:r>
            <a:endParaRPr sz="3800" b="0" i="0" u="none" strike="noStrike" cap="non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DDDDDD"/>
            </a:gs>
            <a:gs pos="100000">
              <a:srgbClr val="919191"/>
            </a:gs>
          </a:gsLst>
          <a:path path="circle">
            <a:fillToRect l="50000" t="50000" r="50000" b="50000"/>
          </a:path>
          <a:tileRect/>
        </a:gradFill>
        <a:effectLst/>
      </p:bgPr>
    </p:bg>
    <p:spTree>
      <p:nvGrpSpPr>
        <p:cNvPr id="1" name="Shape 513"/>
        <p:cNvGrpSpPr/>
        <p:nvPr/>
      </p:nvGrpSpPr>
      <p:grpSpPr>
        <a:xfrm>
          <a:off x="0" y="0"/>
          <a:ext cx="0" cy="0"/>
          <a:chOff x="0" y="0"/>
          <a:chExt cx="0" cy="0"/>
        </a:xfrm>
      </p:grpSpPr>
      <p:sp>
        <p:nvSpPr>
          <p:cNvPr id="514" name="Google Shape;514;g13fa377c950_2_37"/>
          <p:cNvSpPr txBox="1"/>
          <p:nvPr/>
        </p:nvSpPr>
        <p:spPr>
          <a:xfrm>
            <a:off x="236400" y="831725"/>
            <a:ext cx="11719200" cy="5351400"/>
          </a:xfrm>
          <a:prstGeom prst="rect">
            <a:avLst/>
          </a:prstGeom>
          <a:solidFill>
            <a:schemeClr val="lt1">
              <a:alpha val="85100"/>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200" b="1" i="0" u="none" strike="noStrike" cap="none">
                <a:solidFill>
                  <a:srgbClr val="000000"/>
                </a:solidFill>
                <a:latin typeface="Calibri"/>
                <a:ea typeface="Calibri"/>
                <a:cs typeface="Calibri"/>
                <a:sym typeface="Calibri"/>
              </a:rPr>
              <a:t>Integrative Nursing Intervention:</a:t>
            </a:r>
            <a:r>
              <a:rPr lang="en-US" sz="3200" b="0" i="0" u="none" strike="noStrike" cap="none">
                <a:solidFill>
                  <a:srgbClr val="000000"/>
                </a:solidFill>
                <a:latin typeface="Calibri"/>
                <a:ea typeface="Calibri"/>
                <a:cs typeface="Calibri"/>
                <a:sym typeface="Calibri"/>
              </a:rPr>
              <a:t> </a:t>
            </a:r>
            <a:endParaRPr sz="3200" b="0" i="0" u="none" strike="noStrike" cap="none">
              <a:solidFill>
                <a:srgbClr val="000000"/>
              </a:solidFill>
              <a:latin typeface="Calibri"/>
              <a:ea typeface="Calibri"/>
              <a:cs typeface="Calibri"/>
              <a:sym typeface="Calibri"/>
            </a:endParaRPr>
          </a:p>
          <a:p>
            <a:pPr marL="457200" marR="0" lvl="0" indent="-431800" algn="l" rtl="0">
              <a:lnSpc>
                <a:spcPct val="115000"/>
              </a:lnSpc>
              <a:spcBef>
                <a:spcPts val="1200"/>
              </a:spcBef>
              <a:spcAft>
                <a:spcPts val="0"/>
              </a:spcAft>
              <a:buClr>
                <a:schemeClr val="dk1"/>
              </a:buClr>
              <a:buSzPts val="3200"/>
              <a:buFont typeface="Calibri"/>
              <a:buChar char="●"/>
            </a:pPr>
            <a:r>
              <a:rPr lang="en-US" sz="3000" b="0" i="0" u="none" strike="noStrike" cap="none">
                <a:solidFill>
                  <a:schemeClr val="dk1"/>
                </a:solidFill>
                <a:latin typeface="Calibri"/>
                <a:ea typeface="Calibri"/>
                <a:cs typeface="Calibri"/>
                <a:sym typeface="Calibri"/>
              </a:rPr>
              <a:t>First, assess physical needs: determine if physical conditions well managed.</a:t>
            </a:r>
            <a:endParaRPr sz="30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1000"/>
              </a:spcBef>
              <a:spcAft>
                <a:spcPts val="0"/>
              </a:spcAft>
              <a:buClr>
                <a:schemeClr val="dk1"/>
              </a:buClr>
              <a:buSzPts val="3200"/>
              <a:buFont typeface="Calibri"/>
              <a:buChar char="●"/>
            </a:pPr>
            <a:r>
              <a:rPr lang="en-US" sz="3000" b="0" i="0" u="none" strike="noStrike" cap="none">
                <a:solidFill>
                  <a:schemeClr val="dk1"/>
                </a:solidFill>
                <a:latin typeface="Calibri"/>
                <a:ea typeface="Calibri"/>
                <a:cs typeface="Calibri"/>
                <a:sym typeface="Calibri"/>
              </a:rPr>
              <a:t>Then, focus assessment and interventions on other aspects of his wellbeing. </a:t>
            </a:r>
            <a:endParaRPr sz="30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1000"/>
              </a:spcBef>
              <a:spcAft>
                <a:spcPts val="0"/>
              </a:spcAft>
              <a:buClr>
                <a:schemeClr val="dk1"/>
              </a:buClr>
              <a:buSzPts val="3200"/>
              <a:buFont typeface="Calibri"/>
              <a:buChar char="●"/>
            </a:pPr>
            <a:r>
              <a:rPr lang="en-US" sz="3000" b="0" i="0" u="none" strike="noStrike" cap="none">
                <a:solidFill>
                  <a:schemeClr val="dk1"/>
                </a:solidFill>
                <a:latin typeface="Calibri"/>
                <a:ea typeface="Calibri"/>
                <a:cs typeface="Calibri"/>
                <a:sym typeface="Calibri"/>
              </a:rPr>
              <a:t>Think about his connection to community and his relationships. </a:t>
            </a:r>
            <a:endParaRPr sz="3000" b="0" i="0" u="none" strike="noStrike" cap="none">
              <a:solidFill>
                <a:schemeClr val="dk1"/>
              </a:solidFill>
              <a:latin typeface="Calibri"/>
              <a:ea typeface="Calibri"/>
              <a:cs typeface="Calibri"/>
              <a:sym typeface="Calibri"/>
            </a:endParaRPr>
          </a:p>
          <a:p>
            <a:pPr marL="914400" marR="0" lvl="1" indent="-431800" algn="l" rtl="0">
              <a:lnSpc>
                <a:spcPct val="115000"/>
              </a:lnSpc>
              <a:spcBef>
                <a:spcPts val="0"/>
              </a:spcBef>
              <a:spcAft>
                <a:spcPts val="0"/>
              </a:spcAft>
              <a:buClr>
                <a:schemeClr val="dk1"/>
              </a:buClr>
              <a:buSzPts val="3200"/>
              <a:buFont typeface="Calibri"/>
              <a:buChar char="○"/>
            </a:pPr>
            <a:r>
              <a:rPr lang="en-US" sz="3000" b="0" i="1" u="none" strike="noStrike" cap="none">
                <a:solidFill>
                  <a:schemeClr val="dk1"/>
                </a:solidFill>
                <a:latin typeface="Calibri"/>
                <a:ea typeface="Calibri"/>
                <a:cs typeface="Calibri"/>
                <a:sym typeface="Calibri"/>
              </a:rPr>
              <a:t>Has his </a:t>
            </a:r>
            <a:r>
              <a:rPr lang="en-US" sz="3000" b="1" i="1" u="none" strike="noStrike" cap="none">
                <a:solidFill>
                  <a:schemeClr val="dk1"/>
                </a:solidFill>
                <a:latin typeface="Calibri"/>
                <a:ea typeface="Calibri"/>
                <a:cs typeface="Calibri"/>
                <a:sym typeface="Calibri"/>
              </a:rPr>
              <a:t>sense of meaning and purpose</a:t>
            </a:r>
            <a:r>
              <a:rPr lang="en-US" sz="3000" b="0" i="1" u="none" strike="noStrike" cap="none">
                <a:solidFill>
                  <a:schemeClr val="dk1"/>
                </a:solidFill>
                <a:latin typeface="Calibri"/>
                <a:ea typeface="Calibri"/>
                <a:cs typeface="Calibri"/>
                <a:sym typeface="Calibri"/>
              </a:rPr>
              <a:t> changed, or are unidentified? </a:t>
            </a:r>
            <a:endParaRPr sz="3000" b="0" i="1" u="none" strike="noStrike" cap="none">
              <a:solidFill>
                <a:schemeClr val="dk1"/>
              </a:solidFill>
              <a:latin typeface="Calibri"/>
              <a:ea typeface="Calibri"/>
              <a:cs typeface="Calibri"/>
              <a:sym typeface="Calibri"/>
            </a:endParaRPr>
          </a:p>
          <a:p>
            <a:pPr marL="914400" marR="0" lvl="1" indent="-431800" algn="l" rtl="0">
              <a:lnSpc>
                <a:spcPct val="115000"/>
              </a:lnSpc>
              <a:spcBef>
                <a:spcPts val="0"/>
              </a:spcBef>
              <a:spcAft>
                <a:spcPts val="0"/>
              </a:spcAft>
              <a:buClr>
                <a:schemeClr val="dk1"/>
              </a:buClr>
              <a:buSzPts val="3200"/>
              <a:buFont typeface="Calibri"/>
              <a:buChar char="○"/>
            </a:pPr>
            <a:r>
              <a:rPr lang="en-US" sz="3000" b="0" i="1" u="none" strike="noStrike" cap="none">
                <a:solidFill>
                  <a:schemeClr val="dk1"/>
                </a:solidFill>
                <a:latin typeface="Calibri"/>
                <a:ea typeface="Calibri"/>
                <a:cs typeface="Calibri"/>
                <a:sym typeface="Calibri"/>
              </a:rPr>
              <a:t>Provide the space and conversation for this man to </a:t>
            </a:r>
            <a:r>
              <a:rPr lang="en-US" sz="3000" b="1" i="1" u="none" strike="noStrike" cap="none">
                <a:solidFill>
                  <a:schemeClr val="dk1"/>
                </a:solidFill>
                <a:latin typeface="Calibri"/>
                <a:ea typeface="Calibri"/>
                <a:cs typeface="Calibri"/>
                <a:sym typeface="Calibri"/>
              </a:rPr>
              <a:t>heal the other aspects of himself: mind, spirit, heart.</a:t>
            </a:r>
            <a:endParaRPr sz="3600" b="1" i="1" u="none" strike="noStrike" cap="non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1232845238f_0_8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sp>
        <p:nvSpPr>
          <p:cNvPr id="521" name="Google Shape;521;g1232845238f_0_8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a:p>
        </p:txBody>
      </p:sp>
      <p:pic>
        <p:nvPicPr>
          <p:cNvPr id="522" name="Google Shape;522;g1232845238f_0_84"/>
          <p:cNvPicPr preferRelativeResize="0"/>
          <p:nvPr/>
        </p:nvPicPr>
        <p:blipFill rotWithShape="1">
          <a:blip r:embed="rId3">
            <a:alphaModFix/>
          </a:blip>
          <a:srcRect t="7798" b="7806"/>
          <a:stretch/>
        </p:blipFill>
        <p:spPr>
          <a:xfrm>
            <a:off x="1" y="0"/>
            <a:ext cx="12192000" cy="6857999"/>
          </a:xfrm>
          <a:prstGeom prst="rect">
            <a:avLst/>
          </a:prstGeom>
          <a:noFill/>
          <a:ln>
            <a:noFill/>
          </a:ln>
        </p:spPr>
      </p:pic>
      <p:sp>
        <p:nvSpPr>
          <p:cNvPr id="523" name="Google Shape;523;g1232845238f_0_84"/>
          <p:cNvSpPr txBox="1"/>
          <p:nvPr/>
        </p:nvSpPr>
        <p:spPr>
          <a:xfrm>
            <a:off x="502750" y="1047750"/>
            <a:ext cx="11292300" cy="10851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1000"/>
              </a:spcAft>
              <a:buClr>
                <a:srgbClr val="000000"/>
              </a:buClr>
              <a:buSzPts val="3000"/>
              <a:buFont typeface="Arial"/>
              <a:buNone/>
            </a:pPr>
            <a:r>
              <a:rPr lang="en-US" sz="3000" b="1" i="1" u="none" strike="noStrike" cap="none">
                <a:solidFill>
                  <a:srgbClr val="38761D"/>
                </a:solidFill>
                <a:latin typeface="Calibri"/>
                <a:ea typeface="Calibri"/>
                <a:cs typeface="Calibri"/>
                <a:sym typeface="Calibri"/>
              </a:rPr>
              <a:t>3. </a:t>
            </a:r>
            <a:r>
              <a:rPr lang="en-US" sz="2900" b="1" i="1" u="none" strike="noStrike" cap="none">
                <a:solidFill>
                  <a:srgbClr val="38761D"/>
                </a:solidFill>
                <a:latin typeface="Calibri"/>
                <a:ea typeface="Calibri"/>
                <a:cs typeface="Calibri"/>
                <a:sym typeface="Calibri"/>
              </a:rPr>
              <a:t>“Integrative nursing is person-centered and relationship-based.”</a:t>
            </a:r>
            <a:r>
              <a:rPr lang="en-US" sz="3000" b="1" i="1" u="none" strike="noStrike" cap="none">
                <a:solidFill>
                  <a:srgbClr val="38761D"/>
                </a:solidFill>
                <a:latin typeface="Calibri"/>
                <a:ea typeface="Calibri"/>
                <a:cs typeface="Calibri"/>
                <a:sym typeface="Calibri"/>
              </a:rPr>
              <a:t>  </a:t>
            </a:r>
            <a:r>
              <a:rPr lang="en-US" sz="3000" b="1" i="1" u="none" strike="noStrike" cap="none">
                <a:solidFill>
                  <a:schemeClr val="dk1"/>
                </a:solidFill>
                <a:latin typeface="Calibri"/>
                <a:ea typeface="Calibri"/>
                <a:cs typeface="Calibri"/>
                <a:sym typeface="Calibri"/>
              </a:rPr>
              <a:t>Scenarios &amp; Interventions…</a:t>
            </a:r>
            <a:endParaRPr sz="3000" b="1" i="1" u="none" strike="noStrike" cap="none">
              <a:solidFill>
                <a:srgbClr val="38761D"/>
              </a:solidFill>
              <a:latin typeface="Calibri"/>
              <a:ea typeface="Calibri"/>
              <a:cs typeface="Calibri"/>
              <a:sym typeface="Calibri"/>
            </a:endParaRPr>
          </a:p>
        </p:txBody>
      </p:sp>
      <p:pic>
        <p:nvPicPr>
          <p:cNvPr id="524" name="Google Shape;524;g1232845238f_0_84"/>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525" name="Google Shape;525;g1232845238f_0_84"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
          <p:cNvPicPr preferRelativeResize="0"/>
          <p:nvPr/>
        </p:nvPicPr>
        <p:blipFill rotWithShape="1">
          <a:blip r:embed="rId3">
            <a:alphaModFix/>
          </a:blip>
          <a:srcRect l="5808" r="5808"/>
          <a:stretch/>
        </p:blipFill>
        <p:spPr>
          <a:xfrm>
            <a:off x="4110127" y="10"/>
            <a:ext cx="8081873" cy="6857990"/>
          </a:xfrm>
          <a:custGeom>
            <a:avLst/>
            <a:gdLst/>
            <a:ahLst/>
            <a:cxnLst/>
            <a:rect l="l" t="t" r="r" b="b"/>
            <a:pathLst>
              <a:path w="8081873" h="6858000" extrusionOk="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224" name="Google Shape;224;p2"/>
          <p:cNvSpPr txBox="1">
            <a:spLocks noGrp="1"/>
          </p:cNvSpPr>
          <p:nvPr>
            <p:ph type="ctr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b="1"/>
              <a:t>What is Integrative Nursing?</a:t>
            </a:r>
            <a:endParaRPr/>
          </a:p>
        </p:txBody>
      </p:sp>
      <p:pic>
        <p:nvPicPr>
          <p:cNvPr id="225" name="Google Shape;225;p2"/>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226" name="Google Shape;226;p2" descr="Graphical user interface&#10;&#10;Description automatically generated"/>
          <p:cNvPicPr preferRelativeResize="0"/>
          <p:nvPr/>
        </p:nvPicPr>
        <p:blipFill rotWithShape="1">
          <a:blip r:embed="rId5">
            <a:alphaModFix/>
          </a:blip>
          <a:srcRect l="7556" t="20900" r="20840" b="29818"/>
          <a:stretch/>
        </p:blipFill>
        <p:spPr>
          <a:xfrm>
            <a:off x="7939315" y="303237"/>
            <a:ext cx="3423386" cy="56098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g122f5e8eb59_1_286"/>
          <p:cNvPicPr preferRelativeResize="0"/>
          <p:nvPr/>
        </p:nvPicPr>
        <p:blipFill rotWithShape="1">
          <a:blip r:embed="rId3">
            <a:alphaModFix/>
          </a:blip>
          <a:srcRect r="48854"/>
          <a:stretch/>
        </p:blipFill>
        <p:spPr>
          <a:xfrm>
            <a:off x="0" y="12"/>
            <a:ext cx="4205402" cy="5479324"/>
          </a:xfrm>
          <a:prstGeom prst="rect">
            <a:avLst/>
          </a:prstGeom>
          <a:noFill/>
          <a:ln>
            <a:noFill/>
          </a:ln>
        </p:spPr>
      </p:pic>
      <p:sp>
        <p:nvSpPr>
          <p:cNvPr id="532" name="Google Shape;532;g122f5e8eb59_1_286"/>
          <p:cNvSpPr txBox="1"/>
          <p:nvPr/>
        </p:nvSpPr>
        <p:spPr>
          <a:xfrm>
            <a:off x="4468250" y="731175"/>
            <a:ext cx="7398000" cy="45069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3200" b="1" i="0" u="none" strike="noStrike" cap="none">
                <a:solidFill>
                  <a:schemeClr val="dk1"/>
                </a:solidFill>
                <a:latin typeface="Calibri"/>
                <a:ea typeface="Calibri"/>
                <a:cs typeface="Calibri"/>
                <a:sym typeface="Calibri"/>
              </a:rPr>
              <a:t>Scenario:</a:t>
            </a:r>
            <a:r>
              <a:rPr lang="en-US" sz="3200" b="0" i="0" u="none" strike="noStrike" cap="none">
                <a:solidFill>
                  <a:schemeClr val="dk1"/>
                </a:solidFill>
                <a:latin typeface="Calibri"/>
                <a:ea typeface="Calibri"/>
                <a:cs typeface="Calibri"/>
                <a:sym typeface="Calibri"/>
              </a:rPr>
              <a:t> You are working with a child who is intubated, sedated, and unresponsive in the PICU. You’ve observed many staff walking in and out performing assessments and interventions, but not talking to patient or caregivers.</a:t>
            </a:r>
            <a:endParaRPr sz="3200" b="0" i="0" u="none" strike="noStrike" cap="none">
              <a:solidFill>
                <a:schemeClr val="dk1"/>
              </a:solidFill>
              <a:latin typeface="Calibri"/>
              <a:ea typeface="Calibri"/>
              <a:cs typeface="Calibri"/>
              <a:sym typeface="Calibri"/>
            </a:endParaRPr>
          </a:p>
          <a:p>
            <a:pPr marL="0" marR="0" lvl="0" indent="0" algn="l" rtl="0">
              <a:lnSpc>
                <a:spcPct val="115000"/>
              </a:lnSpc>
              <a:spcBef>
                <a:spcPts val="2400"/>
              </a:spcBef>
              <a:spcAft>
                <a:spcPts val="0"/>
              </a:spcAft>
              <a:buClr>
                <a:srgbClr val="000000"/>
              </a:buClr>
              <a:buSzPts val="2600"/>
              <a:buFont typeface="Arial"/>
              <a:buNone/>
            </a:pPr>
            <a:endParaRPr sz="4600" b="0"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g13fa377c950_2_43"/>
          <p:cNvPicPr preferRelativeResize="0"/>
          <p:nvPr/>
        </p:nvPicPr>
        <p:blipFill rotWithShape="1">
          <a:blip r:embed="rId3">
            <a:alphaModFix/>
          </a:blip>
          <a:srcRect l="19730"/>
          <a:stretch/>
        </p:blipFill>
        <p:spPr>
          <a:xfrm>
            <a:off x="-2" y="0"/>
            <a:ext cx="8253476" cy="6858000"/>
          </a:xfrm>
          <a:prstGeom prst="rect">
            <a:avLst/>
          </a:prstGeom>
          <a:noFill/>
          <a:ln>
            <a:noFill/>
          </a:ln>
        </p:spPr>
      </p:pic>
      <p:sp>
        <p:nvSpPr>
          <p:cNvPr id="539" name="Google Shape;539;g13fa377c950_2_43"/>
          <p:cNvSpPr txBox="1"/>
          <p:nvPr/>
        </p:nvSpPr>
        <p:spPr>
          <a:xfrm>
            <a:off x="4455075" y="164050"/>
            <a:ext cx="7398000" cy="5322300"/>
          </a:xfrm>
          <a:prstGeom prst="rect">
            <a:avLst/>
          </a:prstGeom>
          <a:solidFill>
            <a:schemeClr val="lt1">
              <a:alpha val="85100"/>
            </a:schemeClr>
          </a:solidFill>
          <a:ln>
            <a:noFill/>
          </a:ln>
        </p:spPr>
        <p:txBody>
          <a:bodyPr spcFirstLastPara="1" wrap="square" lIns="91425" tIns="45700" rIns="91425" bIns="45700" anchor="t" anchorCtr="0">
            <a:spAutoFit/>
          </a:bodyPr>
          <a:lstStyle/>
          <a:p>
            <a:pPr marL="0" marR="0" lvl="0" indent="0" algn="l" rtl="0">
              <a:lnSpc>
                <a:spcPct val="115000"/>
              </a:lnSpc>
              <a:spcBef>
                <a:spcPts val="2400"/>
              </a:spcBef>
              <a:spcAft>
                <a:spcPts val="0"/>
              </a:spcAft>
              <a:buClr>
                <a:srgbClr val="000000"/>
              </a:buClr>
              <a:buSzPts val="2600"/>
              <a:buFont typeface="Arial"/>
              <a:buNone/>
            </a:pPr>
            <a:r>
              <a:rPr lang="en-US" sz="2700" b="1" i="0" u="none" strike="noStrike" cap="none">
                <a:solidFill>
                  <a:schemeClr val="dk1"/>
                </a:solidFill>
                <a:latin typeface="Calibri"/>
                <a:ea typeface="Calibri"/>
                <a:cs typeface="Calibri"/>
                <a:sym typeface="Calibri"/>
              </a:rPr>
              <a:t>Integrative Nursing Intervention:</a:t>
            </a:r>
            <a:r>
              <a:rPr lang="en-US" sz="2700" b="0" i="0" u="none" strike="noStrike" cap="none">
                <a:solidFill>
                  <a:schemeClr val="dk1"/>
                </a:solidFill>
                <a:latin typeface="Calibri"/>
                <a:ea typeface="Calibri"/>
                <a:cs typeface="Calibri"/>
                <a:sym typeface="Calibri"/>
              </a:rPr>
              <a:t> </a:t>
            </a:r>
            <a:endParaRPr sz="2700" b="0" i="0" u="none" strike="noStrike" cap="none">
              <a:solidFill>
                <a:schemeClr val="dk1"/>
              </a:solidFill>
              <a:latin typeface="Calibri"/>
              <a:ea typeface="Calibri"/>
              <a:cs typeface="Calibri"/>
              <a:sym typeface="Calibri"/>
            </a:endParaRPr>
          </a:p>
          <a:p>
            <a:pPr marL="457200" marR="0" lvl="0" indent="-400050" algn="l" rtl="0">
              <a:lnSpc>
                <a:spcPct val="115000"/>
              </a:lnSpc>
              <a:spcBef>
                <a:spcPts val="1000"/>
              </a:spcBef>
              <a:spcAft>
                <a:spcPts val="0"/>
              </a:spcAft>
              <a:buClr>
                <a:schemeClr val="dk1"/>
              </a:buClr>
              <a:buSzPts val="2700"/>
              <a:buFont typeface="Calibri"/>
              <a:buChar char="●"/>
            </a:pPr>
            <a:r>
              <a:rPr lang="en-US" sz="2700" b="0" i="0" u="none" strike="noStrike" cap="none">
                <a:solidFill>
                  <a:schemeClr val="dk1"/>
                </a:solidFill>
                <a:latin typeface="Calibri"/>
                <a:ea typeface="Calibri"/>
                <a:cs typeface="Calibri"/>
                <a:sym typeface="Calibri"/>
              </a:rPr>
              <a:t>As you enter, greet patient &amp; caregivers by name. </a:t>
            </a:r>
            <a:endParaRPr sz="2700" b="0" i="0" u="none" strike="noStrike" cap="none">
              <a:solidFill>
                <a:schemeClr val="dk1"/>
              </a:solidFill>
              <a:latin typeface="Calibri"/>
              <a:ea typeface="Calibri"/>
              <a:cs typeface="Calibri"/>
              <a:sym typeface="Calibri"/>
            </a:endParaRPr>
          </a:p>
          <a:p>
            <a:pPr marL="457200" marR="0" lvl="0" indent="-400050" algn="l" rtl="0">
              <a:lnSpc>
                <a:spcPct val="115000"/>
              </a:lnSpc>
              <a:spcBef>
                <a:spcPts val="1000"/>
              </a:spcBef>
              <a:spcAft>
                <a:spcPts val="0"/>
              </a:spcAft>
              <a:buClr>
                <a:schemeClr val="dk1"/>
              </a:buClr>
              <a:buSzPts val="2700"/>
              <a:buFont typeface="Calibri"/>
              <a:buChar char="●"/>
            </a:pPr>
            <a:r>
              <a:rPr lang="en-US" sz="2700" b="0" i="0" u="none" strike="noStrike" cap="none">
                <a:solidFill>
                  <a:schemeClr val="dk1"/>
                </a:solidFill>
                <a:latin typeface="Calibri"/>
                <a:ea typeface="Calibri"/>
                <a:cs typeface="Calibri"/>
                <a:sym typeface="Calibri"/>
              </a:rPr>
              <a:t>Give them an update on </a:t>
            </a:r>
            <a:r>
              <a:rPr lang="en-US" sz="2700" b="1" i="1" u="none" strike="noStrike" cap="none">
                <a:solidFill>
                  <a:schemeClr val="dk1"/>
                </a:solidFill>
                <a:latin typeface="Calibri"/>
                <a:ea typeface="Calibri"/>
                <a:cs typeface="Calibri"/>
                <a:sym typeface="Calibri"/>
              </a:rPr>
              <a:t>what</a:t>
            </a:r>
            <a:r>
              <a:rPr lang="en-US" sz="2700" b="1" i="0" u="none" strike="noStrike" cap="none">
                <a:solidFill>
                  <a:schemeClr val="dk1"/>
                </a:solidFill>
                <a:latin typeface="Calibri"/>
                <a:ea typeface="Calibri"/>
                <a:cs typeface="Calibri"/>
                <a:sym typeface="Calibri"/>
              </a:rPr>
              <a:t> </a:t>
            </a:r>
            <a:r>
              <a:rPr lang="en-US" sz="2700" b="0" i="0" u="none" strike="noStrike" cap="none">
                <a:solidFill>
                  <a:schemeClr val="dk1"/>
                </a:solidFill>
                <a:latin typeface="Calibri"/>
                <a:ea typeface="Calibri"/>
                <a:cs typeface="Calibri"/>
                <a:sym typeface="Calibri"/>
              </a:rPr>
              <a:t>you will be doing, </a:t>
            </a:r>
            <a:r>
              <a:rPr lang="en-US" sz="2700" b="1" i="1" u="none" strike="noStrike" cap="none">
                <a:solidFill>
                  <a:schemeClr val="dk1"/>
                </a:solidFill>
                <a:latin typeface="Calibri"/>
                <a:ea typeface="Calibri"/>
                <a:cs typeface="Calibri"/>
                <a:sym typeface="Calibri"/>
              </a:rPr>
              <a:t>when</a:t>
            </a:r>
            <a:r>
              <a:rPr lang="en-US" sz="2700" b="0" i="0" u="none" strike="noStrike" cap="none">
                <a:solidFill>
                  <a:schemeClr val="dk1"/>
                </a:solidFill>
                <a:latin typeface="Calibri"/>
                <a:ea typeface="Calibri"/>
                <a:cs typeface="Calibri"/>
                <a:sym typeface="Calibri"/>
              </a:rPr>
              <a:t> you will be doing it, </a:t>
            </a:r>
            <a:r>
              <a:rPr lang="en-US" sz="2700" b="1" i="1" u="none" strike="noStrike" cap="none">
                <a:solidFill>
                  <a:schemeClr val="dk1"/>
                </a:solidFill>
                <a:latin typeface="Calibri"/>
                <a:ea typeface="Calibri"/>
                <a:cs typeface="Calibri"/>
                <a:sym typeface="Calibri"/>
              </a:rPr>
              <a:t>how</a:t>
            </a:r>
            <a:r>
              <a:rPr lang="en-US" sz="2700" b="0" i="0" u="none" strike="noStrike" cap="none">
                <a:solidFill>
                  <a:schemeClr val="dk1"/>
                </a:solidFill>
                <a:latin typeface="Calibri"/>
                <a:ea typeface="Calibri"/>
                <a:cs typeface="Calibri"/>
                <a:sym typeface="Calibri"/>
              </a:rPr>
              <a:t> you will do it. </a:t>
            </a:r>
            <a:endParaRPr sz="2700" b="0" i="0" u="none" strike="noStrike" cap="none">
              <a:solidFill>
                <a:schemeClr val="dk1"/>
              </a:solidFill>
              <a:latin typeface="Calibri"/>
              <a:ea typeface="Calibri"/>
              <a:cs typeface="Calibri"/>
              <a:sym typeface="Calibri"/>
            </a:endParaRPr>
          </a:p>
          <a:p>
            <a:pPr marL="457200" marR="0" lvl="0" indent="-400050" algn="l" rtl="0">
              <a:lnSpc>
                <a:spcPct val="115000"/>
              </a:lnSpc>
              <a:spcBef>
                <a:spcPts val="1000"/>
              </a:spcBef>
              <a:spcAft>
                <a:spcPts val="0"/>
              </a:spcAft>
              <a:buClr>
                <a:schemeClr val="dk1"/>
              </a:buClr>
              <a:buSzPts val="2700"/>
              <a:buFont typeface="Calibri"/>
              <a:buChar char="●"/>
            </a:pPr>
            <a:r>
              <a:rPr lang="en-US" sz="2700" b="0" i="0" u="none" strike="noStrike" cap="none">
                <a:solidFill>
                  <a:schemeClr val="dk1"/>
                </a:solidFill>
                <a:latin typeface="Calibri"/>
                <a:ea typeface="Calibri"/>
                <a:cs typeface="Calibri"/>
                <a:sym typeface="Calibri"/>
              </a:rPr>
              <a:t>Ask if they have recommendations for working with their child or specific preferences. </a:t>
            </a:r>
            <a:endParaRPr sz="2700" b="0" i="0" u="none" strike="noStrike" cap="none">
              <a:solidFill>
                <a:schemeClr val="dk1"/>
              </a:solidFill>
              <a:latin typeface="Calibri"/>
              <a:ea typeface="Calibri"/>
              <a:cs typeface="Calibri"/>
              <a:sym typeface="Calibri"/>
            </a:endParaRPr>
          </a:p>
          <a:p>
            <a:pPr marL="457200" marR="0" lvl="0" indent="-400050" algn="l" rtl="0">
              <a:lnSpc>
                <a:spcPct val="115000"/>
              </a:lnSpc>
              <a:spcBef>
                <a:spcPts val="1000"/>
              </a:spcBef>
              <a:spcAft>
                <a:spcPts val="1000"/>
              </a:spcAft>
              <a:buClr>
                <a:schemeClr val="dk1"/>
              </a:buClr>
              <a:buSzPts val="2700"/>
              <a:buFont typeface="Calibri"/>
              <a:buChar char="●"/>
            </a:pPr>
            <a:r>
              <a:rPr lang="en-US" sz="2700" b="0" i="0" u="none" strike="noStrike" cap="none">
                <a:solidFill>
                  <a:schemeClr val="dk1"/>
                </a:solidFill>
                <a:latin typeface="Calibri"/>
                <a:ea typeface="Calibri"/>
                <a:cs typeface="Calibri"/>
                <a:sym typeface="Calibri"/>
              </a:rPr>
              <a:t>Each time you walk in the room, let them know what you will be doing. It will help you stay focused and give them comfort and relief.</a:t>
            </a:r>
            <a:endParaRPr sz="3900" b="0" i="0" u="none" strike="noStrike" cap="non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1232845238f_0_9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sp>
        <p:nvSpPr>
          <p:cNvPr id="546" name="Google Shape;546;g1232845238f_0_9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a:p>
        </p:txBody>
      </p:sp>
      <p:pic>
        <p:nvPicPr>
          <p:cNvPr id="547" name="Google Shape;547;g1232845238f_0_94"/>
          <p:cNvPicPr preferRelativeResize="0"/>
          <p:nvPr/>
        </p:nvPicPr>
        <p:blipFill rotWithShape="1">
          <a:blip r:embed="rId3">
            <a:alphaModFix/>
          </a:blip>
          <a:srcRect t="7798" b="7806"/>
          <a:stretch/>
        </p:blipFill>
        <p:spPr>
          <a:xfrm>
            <a:off x="1" y="0"/>
            <a:ext cx="12192000" cy="6857999"/>
          </a:xfrm>
          <a:prstGeom prst="rect">
            <a:avLst/>
          </a:prstGeom>
          <a:noFill/>
          <a:ln>
            <a:noFill/>
          </a:ln>
        </p:spPr>
      </p:pic>
      <p:sp>
        <p:nvSpPr>
          <p:cNvPr id="548" name="Google Shape;548;g1232845238f_0_94"/>
          <p:cNvSpPr txBox="1"/>
          <p:nvPr/>
        </p:nvSpPr>
        <p:spPr>
          <a:xfrm>
            <a:off x="502750" y="1047750"/>
            <a:ext cx="11292300" cy="10851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1000"/>
              </a:spcAft>
              <a:buClr>
                <a:srgbClr val="000000"/>
              </a:buClr>
              <a:buSzPts val="3000"/>
              <a:buFont typeface="Arial"/>
              <a:buNone/>
            </a:pPr>
            <a:r>
              <a:rPr lang="en-US" sz="3000" b="1" i="1" u="none" strike="noStrike" cap="none">
                <a:solidFill>
                  <a:srgbClr val="38761D"/>
                </a:solidFill>
                <a:latin typeface="Calibri"/>
                <a:ea typeface="Calibri"/>
                <a:cs typeface="Calibri"/>
                <a:sym typeface="Calibri"/>
              </a:rPr>
              <a:t>4. </a:t>
            </a:r>
            <a:r>
              <a:rPr lang="en-US" sz="2900" b="1" i="1" u="none" strike="noStrike" cap="none">
                <a:solidFill>
                  <a:srgbClr val="38761D"/>
                </a:solidFill>
                <a:latin typeface="Calibri"/>
                <a:ea typeface="Calibri"/>
                <a:cs typeface="Calibri"/>
                <a:sym typeface="Calibri"/>
              </a:rPr>
              <a:t>“Nature has healing and restorative properties that contribute to health and wellbeing.”</a:t>
            </a:r>
            <a:r>
              <a:rPr lang="en-US" sz="3000" b="1" i="1" u="none" strike="noStrike" cap="none">
                <a:solidFill>
                  <a:srgbClr val="38761D"/>
                </a:solidFill>
                <a:latin typeface="Calibri"/>
                <a:ea typeface="Calibri"/>
                <a:cs typeface="Calibri"/>
                <a:sym typeface="Calibri"/>
              </a:rPr>
              <a:t>  </a:t>
            </a:r>
            <a:r>
              <a:rPr lang="en-US" sz="3000" b="1" i="1" u="none" strike="noStrike" cap="none">
                <a:solidFill>
                  <a:schemeClr val="dk1"/>
                </a:solidFill>
                <a:latin typeface="Calibri"/>
                <a:ea typeface="Calibri"/>
                <a:cs typeface="Calibri"/>
                <a:sym typeface="Calibri"/>
              </a:rPr>
              <a:t>Scenarios &amp; Interventions…</a:t>
            </a:r>
            <a:endParaRPr sz="3000" b="1" i="1" u="none" strike="noStrike" cap="none">
              <a:solidFill>
                <a:srgbClr val="38761D"/>
              </a:solidFill>
              <a:latin typeface="Calibri"/>
              <a:ea typeface="Calibri"/>
              <a:cs typeface="Calibri"/>
              <a:sym typeface="Calibri"/>
            </a:endParaRPr>
          </a:p>
        </p:txBody>
      </p:sp>
      <p:pic>
        <p:nvPicPr>
          <p:cNvPr id="549" name="Google Shape;549;g1232845238f_0_94"/>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550" name="Google Shape;550;g1232845238f_0_94"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g1232845238f_0_110"/>
          <p:cNvPicPr preferRelativeResize="0"/>
          <p:nvPr/>
        </p:nvPicPr>
        <p:blipFill rotWithShape="1">
          <a:blip r:embed="rId3">
            <a:alphaModFix/>
          </a:blip>
          <a:srcRect l="26376" t="769" r="40214" b="-769"/>
          <a:stretch/>
        </p:blipFill>
        <p:spPr>
          <a:xfrm>
            <a:off x="8727875" y="0"/>
            <a:ext cx="3464125" cy="6910923"/>
          </a:xfrm>
          <a:prstGeom prst="rect">
            <a:avLst/>
          </a:prstGeom>
          <a:noFill/>
          <a:ln>
            <a:noFill/>
          </a:ln>
        </p:spPr>
      </p:pic>
      <p:sp>
        <p:nvSpPr>
          <p:cNvPr id="557" name="Google Shape;557;g1232845238f_0_110"/>
          <p:cNvSpPr txBox="1"/>
          <p:nvPr/>
        </p:nvSpPr>
        <p:spPr>
          <a:xfrm>
            <a:off x="391575" y="427700"/>
            <a:ext cx="8011500" cy="51672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3200" b="1" i="0" u="none" strike="noStrike" cap="none">
                <a:solidFill>
                  <a:srgbClr val="000000"/>
                </a:solidFill>
                <a:latin typeface="Calibri"/>
                <a:ea typeface="Calibri"/>
                <a:cs typeface="Calibri"/>
                <a:sym typeface="Calibri"/>
              </a:rPr>
              <a:t>Scenario:</a:t>
            </a:r>
            <a:r>
              <a:rPr lang="en-US" sz="3200" b="0" i="0" u="none" strike="noStrike" cap="none">
                <a:solidFill>
                  <a:srgbClr val="000000"/>
                </a:solidFill>
                <a:latin typeface="Calibri"/>
                <a:ea typeface="Calibri"/>
                <a:cs typeface="Calibri"/>
                <a:sym typeface="Calibri"/>
              </a:rPr>
              <a:t> </a:t>
            </a:r>
            <a:r>
              <a:rPr lang="en-US" sz="3400" b="0" i="0" u="none" strike="noStrike" cap="none">
                <a:solidFill>
                  <a:srgbClr val="000000"/>
                </a:solidFill>
                <a:latin typeface="Calibri"/>
                <a:ea typeface="Calibri"/>
                <a:cs typeface="Calibri"/>
                <a:sym typeface="Calibri"/>
              </a:rPr>
              <a:t>A patient is struggling physically, emotionally, spiritually and mentally following a car accident and surgery on their leg. They need to start getting up out of bed and participating in their rehabilitation goals. You notice their room is dark and the blinds are closed.</a:t>
            </a:r>
            <a:endParaRPr sz="4000" b="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None/>
            </a:pPr>
            <a:endParaRPr sz="5600" b="0" i="0" u="none" strike="noStrike" cap="non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g13fa377c950_2_49"/>
          <p:cNvPicPr preferRelativeResize="0"/>
          <p:nvPr/>
        </p:nvPicPr>
        <p:blipFill>
          <a:blip r:embed="rId3">
            <a:alphaModFix/>
          </a:blip>
          <a:stretch>
            <a:fillRect/>
          </a:stretch>
        </p:blipFill>
        <p:spPr>
          <a:xfrm>
            <a:off x="4837471" y="1906500"/>
            <a:ext cx="7429053" cy="4951500"/>
          </a:xfrm>
          <a:prstGeom prst="rect">
            <a:avLst/>
          </a:prstGeom>
          <a:noFill/>
          <a:ln>
            <a:noFill/>
          </a:ln>
        </p:spPr>
      </p:pic>
      <p:sp>
        <p:nvSpPr>
          <p:cNvPr id="564" name="Google Shape;564;g13fa377c950_2_49"/>
          <p:cNvSpPr txBox="1"/>
          <p:nvPr/>
        </p:nvSpPr>
        <p:spPr>
          <a:xfrm>
            <a:off x="413525" y="221075"/>
            <a:ext cx="7323600" cy="4951500"/>
          </a:xfrm>
          <a:prstGeom prst="rect">
            <a:avLst/>
          </a:prstGeom>
          <a:solidFill>
            <a:schemeClr val="lt1">
              <a:alpha val="85100"/>
            </a:schemeClr>
          </a:solidFill>
          <a:ln>
            <a:noFill/>
          </a:ln>
        </p:spPr>
        <p:txBody>
          <a:bodyPr spcFirstLastPara="1" wrap="square" lIns="91425" tIns="45700" rIns="91425" bIns="45700" anchor="t" anchorCtr="0">
            <a:spAutoFit/>
          </a:bodyPr>
          <a:lstStyle/>
          <a:p>
            <a:pPr marL="0" marR="0" lvl="0" indent="0" algn="l" rtl="0">
              <a:lnSpc>
                <a:spcPct val="115000"/>
              </a:lnSpc>
              <a:spcBef>
                <a:spcPts val="2400"/>
              </a:spcBef>
              <a:spcAft>
                <a:spcPts val="0"/>
              </a:spcAft>
              <a:buClr>
                <a:srgbClr val="000000"/>
              </a:buClr>
              <a:buSzPts val="2600"/>
              <a:buFont typeface="Arial"/>
              <a:buNone/>
            </a:pPr>
            <a:r>
              <a:rPr lang="en-US" sz="2900" b="1" i="0" u="none" strike="noStrike" cap="none">
                <a:solidFill>
                  <a:srgbClr val="000000"/>
                </a:solidFill>
                <a:latin typeface="Calibri"/>
                <a:ea typeface="Calibri"/>
                <a:cs typeface="Calibri"/>
                <a:sym typeface="Calibri"/>
              </a:rPr>
              <a:t>Integrative Nursing Intervention:</a:t>
            </a:r>
            <a:r>
              <a:rPr lang="en-US" sz="2900" b="0" i="0" u="none" strike="noStrike" cap="none">
                <a:solidFill>
                  <a:srgbClr val="000000"/>
                </a:solidFill>
                <a:latin typeface="Calibri"/>
                <a:ea typeface="Calibri"/>
                <a:cs typeface="Calibri"/>
                <a:sym typeface="Calibri"/>
              </a:rPr>
              <a:t> </a:t>
            </a:r>
            <a:endParaRPr sz="2900" b="0" i="0" u="none" strike="noStrike" cap="none">
              <a:solidFill>
                <a:srgbClr val="000000"/>
              </a:solidFill>
              <a:latin typeface="Calibri"/>
              <a:ea typeface="Calibri"/>
              <a:cs typeface="Calibri"/>
              <a:sym typeface="Calibri"/>
            </a:endParaRPr>
          </a:p>
          <a:p>
            <a:pPr marL="457200" marR="0" lvl="0" indent="-476250" algn="l" rtl="0">
              <a:lnSpc>
                <a:spcPct val="100000"/>
              </a:lnSpc>
              <a:spcBef>
                <a:spcPts val="1000"/>
              </a:spcBef>
              <a:spcAft>
                <a:spcPts val="0"/>
              </a:spcAft>
              <a:buClr>
                <a:srgbClr val="000000"/>
              </a:buClr>
              <a:buSzPts val="3900"/>
              <a:buFont typeface="Calibri"/>
              <a:buChar char="●"/>
            </a:pPr>
            <a:r>
              <a:rPr lang="en-US" sz="3100" b="0" i="0" u="none" strike="noStrike" cap="none">
                <a:solidFill>
                  <a:srgbClr val="000000"/>
                </a:solidFill>
                <a:latin typeface="Calibri"/>
                <a:ea typeface="Calibri"/>
                <a:cs typeface="Calibri"/>
                <a:sym typeface="Calibri"/>
              </a:rPr>
              <a:t>Open blinds: allow sunlight into the room. </a:t>
            </a:r>
            <a:endParaRPr sz="3100" b="0" i="0" u="none" strike="noStrike" cap="none">
              <a:solidFill>
                <a:srgbClr val="000000"/>
              </a:solidFill>
              <a:latin typeface="Calibri"/>
              <a:ea typeface="Calibri"/>
              <a:cs typeface="Calibri"/>
              <a:sym typeface="Calibri"/>
            </a:endParaRPr>
          </a:p>
          <a:p>
            <a:pPr marL="457200" marR="0" lvl="0" indent="-476250" algn="l" rtl="0">
              <a:lnSpc>
                <a:spcPct val="100000"/>
              </a:lnSpc>
              <a:spcBef>
                <a:spcPts val="1000"/>
              </a:spcBef>
              <a:spcAft>
                <a:spcPts val="0"/>
              </a:spcAft>
              <a:buClr>
                <a:srgbClr val="000000"/>
              </a:buClr>
              <a:buSzPts val="3900"/>
              <a:buFont typeface="Calibri"/>
              <a:buChar char="●"/>
            </a:pPr>
            <a:r>
              <a:rPr lang="en-US" sz="3100" b="0" i="0" u="none" strike="noStrike" cap="none">
                <a:solidFill>
                  <a:srgbClr val="000000"/>
                </a:solidFill>
                <a:latin typeface="Calibri"/>
                <a:ea typeface="Calibri"/>
                <a:cs typeface="Calibri"/>
                <a:sym typeface="Calibri"/>
              </a:rPr>
              <a:t>See if unit has citrus essential oils for inhalation (</a:t>
            </a:r>
            <a:r>
              <a:rPr lang="en-US" sz="3100" b="0" i="1" u="none" strike="noStrike" cap="none">
                <a:solidFill>
                  <a:srgbClr val="000000"/>
                </a:solidFill>
                <a:latin typeface="Calibri"/>
                <a:ea typeface="Calibri"/>
                <a:cs typeface="Calibri"/>
                <a:sym typeface="Calibri"/>
              </a:rPr>
              <a:t>not</a:t>
            </a:r>
            <a:r>
              <a:rPr lang="en-US" sz="3100" b="0" i="0" u="none" strike="noStrike" cap="none">
                <a:solidFill>
                  <a:srgbClr val="000000"/>
                </a:solidFill>
                <a:latin typeface="Calibri"/>
                <a:ea typeface="Calibri"/>
                <a:cs typeface="Calibri"/>
                <a:sym typeface="Calibri"/>
              </a:rPr>
              <a:t> for topical use). </a:t>
            </a:r>
            <a:endParaRPr sz="3100" b="0" i="0" u="none" strike="noStrike" cap="none">
              <a:solidFill>
                <a:srgbClr val="000000"/>
              </a:solidFill>
              <a:latin typeface="Calibri"/>
              <a:ea typeface="Calibri"/>
              <a:cs typeface="Calibri"/>
              <a:sym typeface="Calibri"/>
            </a:endParaRPr>
          </a:p>
          <a:p>
            <a:pPr marL="457200" marR="0" lvl="0" indent="-476250" algn="l" rtl="0">
              <a:lnSpc>
                <a:spcPct val="100000"/>
              </a:lnSpc>
              <a:spcBef>
                <a:spcPts val="1000"/>
              </a:spcBef>
              <a:spcAft>
                <a:spcPts val="0"/>
              </a:spcAft>
              <a:buClr>
                <a:srgbClr val="000000"/>
              </a:buClr>
              <a:buSzPts val="3900"/>
              <a:buFont typeface="Calibri"/>
              <a:buChar char="●"/>
            </a:pPr>
            <a:r>
              <a:rPr lang="en-US" sz="3100" b="0" i="0" u="none" strike="noStrike" cap="none">
                <a:solidFill>
                  <a:srgbClr val="000000"/>
                </a:solidFill>
                <a:latin typeface="Calibri"/>
                <a:ea typeface="Calibri"/>
                <a:cs typeface="Calibri"/>
                <a:sym typeface="Calibri"/>
              </a:rPr>
              <a:t>If weather is appropriate, see if patient wants to take wheelchair outside. </a:t>
            </a:r>
            <a:endParaRPr sz="3100" b="0" i="0" u="none" strike="noStrike" cap="none">
              <a:solidFill>
                <a:srgbClr val="000000"/>
              </a:solidFill>
              <a:latin typeface="Calibri"/>
              <a:ea typeface="Calibri"/>
              <a:cs typeface="Calibri"/>
              <a:sym typeface="Calibri"/>
            </a:endParaRPr>
          </a:p>
          <a:p>
            <a:pPr marL="457200" marR="0" lvl="0" indent="-476250" algn="l" rtl="0">
              <a:lnSpc>
                <a:spcPct val="100000"/>
              </a:lnSpc>
              <a:spcBef>
                <a:spcPts val="1000"/>
              </a:spcBef>
              <a:spcAft>
                <a:spcPts val="1000"/>
              </a:spcAft>
              <a:buClr>
                <a:srgbClr val="000000"/>
              </a:buClr>
              <a:buSzPts val="3900"/>
              <a:buFont typeface="Calibri"/>
              <a:buChar char="●"/>
            </a:pPr>
            <a:r>
              <a:rPr lang="en-US" sz="3100" b="0" i="0" u="none" strike="noStrike" cap="none">
                <a:solidFill>
                  <a:srgbClr val="000000"/>
                </a:solidFill>
                <a:latin typeface="Calibri"/>
                <a:ea typeface="Calibri"/>
                <a:cs typeface="Calibri"/>
                <a:sym typeface="Calibri"/>
              </a:rPr>
              <a:t>Offer guided imagery about a natural environment.</a:t>
            </a:r>
            <a:endParaRPr sz="5100" b="0" i="0" u="none" strike="noStrike" cap="non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g1232845238f_0_104"/>
          <p:cNvPicPr preferRelativeResize="0"/>
          <p:nvPr/>
        </p:nvPicPr>
        <p:blipFill rotWithShape="1">
          <a:blip r:embed="rId3">
            <a:alphaModFix/>
          </a:blip>
          <a:srcRect/>
          <a:stretch/>
        </p:blipFill>
        <p:spPr>
          <a:xfrm>
            <a:off x="2243663" y="3149600"/>
            <a:ext cx="2199377" cy="3429018"/>
          </a:xfrm>
          <a:prstGeom prst="rect">
            <a:avLst/>
          </a:prstGeom>
          <a:noFill/>
          <a:ln>
            <a:noFill/>
          </a:ln>
        </p:spPr>
      </p:pic>
      <p:pic>
        <p:nvPicPr>
          <p:cNvPr id="571" name="Google Shape;571;g1232845238f_0_104"/>
          <p:cNvPicPr preferRelativeResize="0"/>
          <p:nvPr/>
        </p:nvPicPr>
        <p:blipFill rotWithShape="1">
          <a:blip r:embed="rId4">
            <a:alphaModFix/>
          </a:blip>
          <a:srcRect/>
          <a:stretch/>
        </p:blipFill>
        <p:spPr>
          <a:xfrm>
            <a:off x="4974650" y="3149600"/>
            <a:ext cx="2199377" cy="3429002"/>
          </a:xfrm>
          <a:prstGeom prst="rect">
            <a:avLst/>
          </a:prstGeom>
          <a:noFill/>
          <a:ln>
            <a:noFill/>
          </a:ln>
        </p:spPr>
      </p:pic>
      <p:pic>
        <p:nvPicPr>
          <p:cNvPr id="572" name="Google Shape;572;g1232845238f_0_104"/>
          <p:cNvPicPr preferRelativeResize="0"/>
          <p:nvPr/>
        </p:nvPicPr>
        <p:blipFill rotWithShape="1">
          <a:blip r:embed="rId5">
            <a:alphaModFix/>
          </a:blip>
          <a:srcRect/>
          <a:stretch/>
        </p:blipFill>
        <p:spPr>
          <a:xfrm>
            <a:off x="7748955" y="3149600"/>
            <a:ext cx="2199384" cy="3429023"/>
          </a:xfrm>
          <a:prstGeom prst="rect">
            <a:avLst/>
          </a:prstGeom>
          <a:noFill/>
          <a:ln>
            <a:noFill/>
          </a:ln>
        </p:spPr>
      </p:pic>
      <p:sp>
        <p:nvSpPr>
          <p:cNvPr id="573" name="Google Shape;573;g1232845238f_0_104"/>
          <p:cNvSpPr txBox="1"/>
          <p:nvPr/>
        </p:nvSpPr>
        <p:spPr>
          <a:xfrm>
            <a:off x="63238" y="1383150"/>
            <a:ext cx="12022200" cy="1430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000"/>
              <a:buFont typeface="Arial"/>
              <a:buNone/>
            </a:pPr>
            <a:r>
              <a:rPr lang="en-US" sz="3300" b="1" i="0" u="none" strike="noStrike" cap="none">
                <a:solidFill>
                  <a:srgbClr val="000000"/>
                </a:solidFill>
                <a:latin typeface="Calibri"/>
                <a:ea typeface="Calibri"/>
                <a:cs typeface="Calibri"/>
                <a:sym typeface="Calibri"/>
              </a:rPr>
              <a:t>Scenario: </a:t>
            </a:r>
            <a:r>
              <a:rPr lang="en-US" sz="3300" b="0" i="0" u="none" strike="noStrike" cap="none">
                <a:solidFill>
                  <a:srgbClr val="000000"/>
                </a:solidFill>
                <a:latin typeface="Calibri"/>
                <a:ea typeface="Calibri"/>
                <a:cs typeface="Calibri"/>
                <a:sym typeface="Calibri"/>
              </a:rPr>
              <a:t>Your unit considers creating a healing space for their staff.</a:t>
            </a:r>
            <a:endParaRPr sz="3300" b="0" i="0" u="none" strike="noStrike" cap="none">
              <a:solidFill>
                <a:srgbClr val="000000"/>
              </a:solidFill>
              <a:latin typeface="Calibri"/>
              <a:ea typeface="Calibri"/>
              <a:cs typeface="Calibri"/>
              <a:sym typeface="Calibri"/>
            </a:endParaRPr>
          </a:p>
          <a:p>
            <a:pPr marL="0" marR="0" lvl="0" indent="0" algn="ctr" rtl="0">
              <a:lnSpc>
                <a:spcPct val="115000"/>
              </a:lnSpc>
              <a:spcBef>
                <a:spcPts val="1200"/>
              </a:spcBef>
              <a:spcAft>
                <a:spcPts val="1200"/>
              </a:spcAft>
              <a:buClr>
                <a:srgbClr val="000000"/>
              </a:buClr>
              <a:buSzPts val="3000"/>
              <a:buFont typeface="Arial"/>
              <a:buNone/>
            </a:pPr>
            <a:endParaRPr sz="3300" b="0" i="0" u="none" strike="noStrike" cap="non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g13fa377c950_2_55"/>
          <p:cNvPicPr preferRelativeResize="0"/>
          <p:nvPr/>
        </p:nvPicPr>
        <p:blipFill rotWithShape="1">
          <a:blip r:embed="rId3">
            <a:alphaModFix/>
          </a:blip>
          <a:srcRect/>
          <a:stretch/>
        </p:blipFill>
        <p:spPr>
          <a:xfrm>
            <a:off x="2243663" y="3149600"/>
            <a:ext cx="2199377" cy="3429018"/>
          </a:xfrm>
          <a:prstGeom prst="rect">
            <a:avLst/>
          </a:prstGeom>
          <a:noFill/>
          <a:ln>
            <a:noFill/>
          </a:ln>
        </p:spPr>
      </p:pic>
      <p:pic>
        <p:nvPicPr>
          <p:cNvPr id="580" name="Google Shape;580;g13fa377c950_2_55"/>
          <p:cNvPicPr preferRelativeResize="0"/>
          <p:nvPr/>
        </p:nvPicPr>
        <p:blipFill rotWithShape="1">
          <a:blip r:embed="rId4">
            <a:alphaModFix/>
          </a:blip>
          <a:srcRect/>
          <a:stretch/>
        </p:blipFill>
        <p:spPr>
          <a:xfrm>
            <a:off x="4974650" y="3149600"/>
            <a:ext cx="2199377" cy="3429002"/>
          </a:xfrm>
          <a:prstGeom prst="rect">
            <a:avLst/>
          </a:prstGeom>
          <a:noFill/>
          <a:ln>
            <a:noFill/>
          </a:ln>
        </p:spPr>
      </p:pic>
      <p:pic>
        <p:nvPicPr>
          <p:cNvPr id="581" name="Google Shape;581;g13fa377c950_2_55"/>
          <p:cNvPicPr preferRelativeResize="0"/>
          <p:nvPr/>
        </p:nvPicPr>
        <p:blipFill rotWithShape="1">
          <a:blip r:embed="rId5">
            <a:alphaModFix/>
          </a:blip>
          <a:srcRect/>
          <a:stretch/>
        </p:blipFill>
        <p:spPr>
          <a:xfrm>
            <a:off x="7748955" y="3149600"/>
            <a:ext cx="2199384" cy="3429023"/>
          </a:xfrm>
          <a:prstGeom prst="rect">
            <a:avLst/>
          </a:prstGeom>
          <a:noFill/>
          <a:ln>
            <a:noFill/>
          </a:ln>
        </p:spPr>
      </p:pic>
      <p:sp>
        <p:nvSpPr>
          <p:cNvPr id="582" name="Google Shape;582;g13fa377c950_2_55"/>
          <p:cNvSpPr txBox="1"/>
          <p:nvPr/>
        </p:nvSpPr>
        <p:spPr>
          <a:xfrm>
            <a:off x="204000" y="578675"/>
            <a:ext cx="11784000" cy="2308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3000"/>
              <a:buFont typeface="Arial"/>
              <a:buNone/>
            </a:pPr>
            <a:r>
              <a:rPr lang="en-US" sz="3100" b="1" i="0" u="none" strike="noStrike" cap="none">
                <a:solidFill>
                  <a:srgbClr val="000000"/>
                </a:solidFill>
                <a:latin typeface="Calibri"/>
                <a:ea typeface="Calibri"/>
                <a:cs typeface="Calibri"/>
                <a:sym typeface="Calibri"/>
              </a:rPr>
              <a:t>Integrative Nursing Intervention: </a:t>
            </a:r>
            <a:r>
              <a:rPr lang="en-US" sz="3100" b="0" i="0" u="none" strike="noStrike" cap="none">
                <a:solidFill>
                  <a:srgbClr val="000000"/>
                </a:solidFill>
                <a:latin typeface="Calibri"/>
                <a:ea typeface="Calibri"/>
                <a:cs typeface="Calibri"/>
                <a:sym typeface="Calibri"/>
              </a:rPr>
              <a:t>Knowing nature has healing properties you suggest a room with windows or to hang pictures of natural environments on walls. You suggest incorporating plants, if appropriate, and essential oils such as lavender, sweet orange, or rosemary.</a:t>
            </a:r>
            <a:endParaRPr sz="3100" b="0" i="0" u="none" strike="noStrike" cap="non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1232845238f_1_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sp>
        <p:nvSpPr>
          <p:cNvPr id="589" name="Google Shape;589;g1232845238f_1_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a:p>
        </p:txBody>
      </p:sp>
      <p:pic>
        <p:nvPicPr>
          <p:cNvPr id="590" name="Google Shape;590;g1232845238f_1_2"/>
          <p:cNvPicPr preferRelativeResize="0"/>
          <p:nvPr/>
        </p:nvPicPr>
        <p:blipFill rotWithShape="1">
          <a:blip r:embed="rId3">
            <a:alphaModFix/>
          </a:blip>
          <a:srcRect t="7798" b="7806"/>
          <a:stretch/>
        </p:blipFill>
        <p:spPr>
          <a:xfrm>
            <a:off x="1" y="0"/>
            <a:ext cx="12192000" cy="6857999"/>
          </a:xfrm>
          <a:prstGeom prst="rect">
            <a:avLst/>
          </a:prstGeom>
          <a:noFill/>
          <a:ln>
            <a:noFill/>
          </a:ln>
        </p:spPr>
      </p:pic>
      <p:sp>
        <p:nvSpPr>
          <p:cNvPr id="591" name="Google Shape;591;g1232845238f_1_2"/>
          <p:cNvSpPr txBox="1"/>
          <p:nvPr/>
        </p:nvSpPr>
        <p:spPr>
          <a:xfrm>
            <a:off x="502750" y="1047750"/>
            <a:ext cx="11292300" cy="10851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1000"/>
              </a:spcAft>
              <a:buClr>
                <a:srgbClr val="000000"/>
              </a:buClr>
              <a:buSzPts val="3000"/>
              <a:buFont typeface="Arial"/>
              <a:buNone/>
            </a:pPr>
            <a:r>
              <a:rPr lang="en-US" sz="3000" b="1" i="1" u="none" strike="noStrike" cap="none">
                <a:solidFill>
                  <a:srgbClr val="38761D"/>
                </a:solidFill>
                <a:latin typeface="Calibri"/>
                <a:ea typeface="Calibri"/>
                <a:cs typeface="Calibri"/>
                <a:sym typeface="Calibri"/>
              </a:rPr>
              <a:t>5. </a:t>
            </a:r>
            <a:r>
              <a:rPr lang="en-US" sz="2900" b="1" i="1" u="none" strike="noStrike" cap="none">
                <a:solidFill>
                  <a:srgbClr val="38761D"/>
                </a:solidFill>
                <a:latin typeface="Calibri"/>
                <a:ea typeface="Calibri"/>
                <a:cs typeface="Calibri"/>
                <a:sym typeface="Calibri"/>
              </a:rPr>
              <a:t>“Use the full range of therapeutic modalities to support the healing process, moving from the least invasive.”</a:t>
            </a:r>
            <a:r>
              <a:rPr lang="en-US" sz="3000" b="1" i="1" u="none" strike="noStrike" cap="none">
                <a:solidFill>
                  <a:srgbClr val="38761D"/>
                </a:solidFill>
                <a:latin typeface="Calibri"/>
                <a:ea typeface="Calibri"/>
                <a:cs typeface="Calibri"/>
                <a:sym typeface="Calibri"/>
              </a:rPr>
              <a:t>  </a:t>
            </a:r>
            <a:r>
              <a:rPr lang="en-US" sz="3000" b="1" i="1" u="none" strike="noStrike" cap="none">
                <a:solidFill>
                  <a:schemeClr val="dk1"/>
                </a:solidFill>
                <a:latin typeface="Calibri"/>
                <a:ea typeface="Calibri"/>
                <a:cs typeface="Calibri"/>
                <a:sym typeface="Calibri"/>
              </a:rPr>
              <a:t>Scenarios &amp; Interventions…</a:t>
            </a:r>
            <a:endParaRPr sz="3000" b="1" i="1" u="none" strike="noStrike" cap="none">
              <a:solidFill>
                <a:srgbClr val="38761D"/>
              </a:solidFill>
              <a:latin typeface="Calibri"/>
              <a:ea typeface="Calibri"/>
              <a:cs typeface="Calibri"/>
              <a:sym typeface="Calibri"/>
            </a:endParaRPr>
          </a:p>
        </p:txBody>
      </p:sp>
      <p:pic>
        <p:nvPicPr>
          <p:cNvPr id="592" name="Google Shape;592;g1232845238f_1_2"/>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593" name="Google Shape;593;g1232845238f_1_2"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g1232845238f_0_122"/>
          <p:cNvPicPr preferRelativeResize="0"/>
          <p:nvPr/>
        </p:nvPicPr>
        <p:blipFill>
          <a:blip r:embed="rId3">
            <a:alphaModFix/>
          </a:blip>
          <a:stretch>
            <a:fillRect/>
          </a:stretch>
        </p:blipFill>
        <p:spPr>
          <a:xfrm>
            <a:off x="-6" y="0"/>
            <a:ext cx="10289510" cy="6857999"/>
          </a:xfrm>
          <a:prstGeom prst="rect">
            <a:avLst/>
          </a:prstGeom>
          <a:noFill/>
          <a:ln>
            <a:noFill/>
          </a:ln>
        </p:spPr>
      </p:pic>
      <p:sp>
        <p:nvSpPr>
          <p:cNvPr id="600" name="Google Shape;600;g1232845238f_0_122"/>
          <p:cNvSpPr txBox="1"/>
          <p:nvPr/>
        </p:nvSpPr>
        <p:spPr>
          <a:xfrm>
            <a:off x="4818200" y="723000"/>
            <a:ext cx="6659400" cy="29346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5000"/>
              </a:lnSpc>
              <a:spcBef>
                <a:spcPts val="0"/>
              </a:spcBef>
              <a:spcAft>
                <a:spcPts val="1200"/>
              </a:spcAft>
              <a:buClr>
                <a:srgbClr val="000000"/>
              </a:buClr>
              <a:buSzPts val="770"/>
              <a:buFont typeface="Arial"/>
              <a:buNone/>
            </a:pPr>
            <a:r>
              <a:rPr lang="en-US" sz="3600" b="1" i="0" u="none" strike="noStrike" cap="none">
                <a:solidFill>
                  <a:srgbClr val="000000"/>
                </a:solidFill>
                <a:latin typeface="Calibri"/>
                <a:ea typeface="Calibri"/>
                <a:cs typeface="Calibri"/>
                <a:sym typeface="Calibri"/>
              </a:rPr>
              <a:t>Scenario: </a:t>
            </a:r>
            <a:r>
              <a:rPr lang="en-US" sz="3600" b="0" i="0" u="none" strike="noStrike" cap="none">
                <a:solidFill>
                  <a:srgbClr val="000000"/>
                </a:solidFill>
                <a:latin typeface="Calibri"/>
                <a:ea typeface="Calibri"/>
                <a:cs typeface="Calibri"/>
                <a:sym typeface="Calibri"/>
              </a:rPr>
              <a:t>You are working on an oncology unit where nausea and gastrointestinal distress are common symptoms of treatment.</a:t>
            </a:r>
            <a:endParaRPr sz="3200" b="0" i="0" u="none" strike="noStrike" cap="none">
              <a:solidFill>
                <a:srgbClr val="000000"/>
              </a:solidFill>
              <a:latin typeface="Calibri"/>
              <a:ea typeface="Calibri"/>
              <a:cs typeface="Calibri"/>
              <a:sym typeface="Calibri"/>
            </a:endParaRPr>
          </a:p>
        </p:txBody>
      </p:sp>
      <p:sp>
        <p:nvSpPr>
          <p:cNvPr id="601" name="Google Shape;601;g1232845238f_0_122"/>
          <p:cNvSpPr txBox="1"/>
          <p:nvPr/>
        </p:nvSpPr>
        <p:spPr>
          <a:xfrm>
            <a:off x="-521925" y="1599850"/>
            <a:ext cx="5657400" cy="3447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Clr>
                <a:srgbClr val="000000"/>
              </a:buClr>
              <a:buSzPts val="770"/>
              <a:buFont typeface="Arial"/>
              <a:buNone/>
            </a:pPr>
            <a:endParaRPr sz="2500" b="1" i="0" u="none" strike="noStrike" cap="none">
              <a:solidFill>
                <a:srgbClr val="000000"/>
              </a:solidFill>
              <a:latin typeface="Calibri"/>
              <a:ea typeface="Calibri"/>
              <a:cs typeface="Calibri"/>
              <a:sym typeface="Calibri"/>
            </a:endParaRPr>
          </a:p>
        </p:txBody>
      </p:sp>
      <p:sp>
        <p:nvSpPr>
          <p:cNvPr id="602" name="Google Shape;602;g1232845238f_0_122"/>
          <p:cNvSpPr txBox="1"/>
          <p:nvPr/>
        </p:nvSpPr>
        <p:spPr>
          <a:xfrm>
            <a:off x="13716000" y="3657600"/>
            <a:ext cx="97770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g13fa377c950_2_64"/>
          <p:cNvPicPr preferRelativeResize="0"/>
          <p:nvPr/>
        </p:nvPicPr>
        <p:blipFill rotWithShape="1">
          <a:blip r:embed="rId3">
            <a:alphaModFix/>
          </a:blip>
          <a:srcRect b="34933"/>
          <a:stretch/>
        </p:blipFill>
        <p:spPr>
          <a:xfrm>
            <a:off x="4392125" y="3058350"/>
            <a:ext cx="6270050" cy="3330625"/>
          </a:xfrm>
          <a:prstGeom prst="rect">
            <a:avLst/>
          </a:prstGeom>
          <a:noFill/>
          <a:ln>
            <a:noFill/>
          </a:ln>
        </p:spPr>
      </p:pic>
      <p:sp>
        <p:nvSpPr>
          <p:cNvPr id="609" name="Google Shape;609;g13fa377c950_2_64"/>
          <p:cNvSpPr txBox="1"/>
          <p:nvPr/>
        </p:nvSpPr>
        <p:spPr>
          <a:xfrm>
            <a:off x="65950" y="422900"/>
            <a:ext cx="11645400" cy="48402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Clr>
                <a:srgbClr val="000000"/>
              </a:buClr>
              <a:buSzPts val="770"/>
              <a:buFont typeface="Arial"/>
              <a:buNone/>
            </a:pPr>
            <a:r>
              <a:rPr lang="en-US" sz="3200" b="1" i="0" u="none" strike="noStrike" cap="none">
                <a:solidFill>
                  <a:srgbClr val="000000"/>
                </a:solidFill>
                <a:latin typeface="Calibri"/>
                <a:ea typeface="Calibri"/>
                <a:cs typeface="Calibri"/>
                <a:sym typeface="Calibri"/>
              </a:rPr>
              <a:t>Integrative Nursing Intervention:</a:t>
            </a:r>
            <a:r>
              <a:rPr lang="en-US" sz="3200" b="0" i="0" u="none" strike="noStrike" cap="none">
                <a:solidFill>
                  <a:srgbClr val="000000"/>
                </a:solidFill>
                <a:latin typeface="Calibri"/>
                <a:ea typeface="Calibri"/>
                <a:cs typeface="Calibri"/>
                <a:sym typeface="Calibri"/>
              </a:rPr>
              <a:t> </a:t>
            </a:r>
            <a:endParaRPr sz="3200" b="0" i="0" u="none" strike="noStrike" cap="none">
              <a:solidFill>
                <a:srgbClr val="000000"/>
              </a:solidFill>
              <a:latin typeface="Calibri"/>
              <a:ea typeface="Calibri"/>
              <a:cs typeface="Calibri"/>
              <a:sym typeface="Calibri"/>
            </a:endParaRPr>
          </a:p>
          <a:p>
            <a:pPr marL="0" marR="0" lvl="0" indent="0" algn="l" rtl="0">
              <a:lnSpc>
                <a:spcPct val="105000"/>
              </a:lnSpc>
              <a:spcBef>
                <a:spcPts val="1200"/>
              </a:spcBef>
              <a:spcAft>
                <a:spcPts val="0"/>
              </a:spcAft>
              <a:buClr>
                <a:srgbClr val="000000"/>
              </a:buClr>
              <a:buSzPts val="770"/>
              <a:buFont typeface="Arial"/>
              <a:buNone/>
            </a:pPr>
            <a:r>
              <a:rPr lang="en-US" sz="3200" b="0" i="0" u="none" strike="noStrike" cap="none">
                <a:solidFill>
                  <a:srgbClr val="000000"/>
                </a:solidFill>
                <a:latin typeface="Calibri"/>
                <a:ea typeface="Calibri"/>
                <a:cs typeface="Calibri"/>
                <a:sym typeface="Calibri"/>
              </a:rPr>
              <a:t>Pharmaceuticals can significantly improve the distressing side effects of chemotherapy and radiation. </a:t>
            </a:r>
            <a:endParaRPr sz="3200" b="0" i="0" u="none" strike="noStrike" cap="none">
              <a:solidFill>
                <a:srgbClr val="000000"/>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770"/>
              <a:buFont typeface="Arial"/>
              <a:buNone/>
            </a:pPr>
            <a:r>
              <a:rPr lang="en-US" sz="3200" b="0" i="0" u="none" strike="noStrike" cap="none">
                <a:solidFill>
                  <a:srgbClr val="000000"/>
                </a:solidFill>
                <a:latin typeface="Calibri"/>
                <a:ea typeface="Calibri"/>
                <a:cs typeface="Calibri"/>
                <a:sym typeface="Calibri"/>
              </a:rPr>
              <a:t>In addition, integrative therapies can further support symptom management: </a:t>
            </a:r>
            <a:endParaRPr sz="3200" b="0" i="0" u="none" strike="noStrike" cap="none">
              <a:solidFill>
                <a:srgbClr val="000000"/>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770"/>
              <a:buFont typeface="Arial"/>
              <a:buNone/>
            </a:pPr>
            <a:r>
              <a:rPr lang="en-US" sz="3200" b="1" i="0" u="none" strike="noStrike" cap="none">
                <a:solidFill>
                  <a:srgbClr val="000000"/>
                </a:solidFill>
                <a:latin typeface="Calibri"/>
                <a:ea typeface="Calibri"/>
                <a:cs typeface="Calibri"/>
                <a:sym typeface="Calibri"/>
              </a:rPr>
              <a:t>acupressure, </a:t>
            </a:r>
            <a:endParaRPr sz="3200" b="1" i="0" u="none" strike="noStrike" cap="none">
              <a:solidFill>
                <a:srgbClr val="000000"/>
              </a:solidFill>
              <a:latin typeface="Calibri"/>
              <a:ea typeface="Calibri"/>
              <a:cs typeface="Calibri"/>
              <a:sym typeface="Calibri"/>
            </a:endParaRPr>
          </a:p>
          <a:p>
            <a:pPr marL="0" marR="0" lvl="0" indent="0" algn="l" rtl="0">
              <a:lnSpc>
                <a:spcPct val="105000"/>
              </a:lnSpc>
              <a:spcBef>
                <a:spcPts val="1000"/>
              </a:spcBef>
              <a:spcAft>
                <a:spcPts val="0"/>
              </a:spcAft>
              <a:buClr>
                <a:srgbClr val="000000"/>
              </a:buClr>
              <a:buSzPts val="770"/>
              <a:buFont typeface="Arial"/>
              <a:buNone/>
            </a:pPr>
            <a:r>
              <a:rPr lang="en-US" sz="3200" b="1" i="0" u="none" strike="noStrike" cap="none">
                <a:solidFill>
                  <a:srgbClr val="000000"/>
                </a:solidFill>
                <a:latin typeface="Calibri"/>
                <a:ea typeface="Calibri"/>
                <a:cs typeface="Calibri"/>
                <a:sym typeface="Calibri"/>
              </a:rPr>
              <a:t>mindful breathing, </a:t>
            </a:r>
            <a:endParaRPr sz="3200" b="1" i="0" u="none" strike="noStrike" cap="none">
              <a:solidFill>
                <a:srgbClr val="000000"/>
              </a:solidFill>
              <a:latin typeface="Calibri"/>
              <a:ea typeface="Calibri"/>
              <a:cs typeface="Calibri"/>
              <a:sym typeface="Calibri"/>
            </a:endParaRPr>
          </a:p>
          <a:p>
            <a:pPr marL="0" marR="0" lvl="0" indent="0" algn="l" rtl="0">
              <a:lnSpc>
                <a:spcPct val="105000"/>
              </a:lnSpc>
              <a:spcBef>
                <a:spcPts val="1000"/>
              </a:spcBef>
              <a:spcAft>
                <a:spcPts val="0"/>
              </a:spcAft>
              <a:buClr>
                <a:srgbClr val="000000"/>
              </a:buClr>
              <a:buSzPts val="770"/>
              <a:buFont typeface="Arial"/>
              <a:buNone/>
            </a:pPr>
            <a:r>
              <a:rPr lang="en-US" sz="3200" b="1" i="0" u="none" strike="noStrike" cap="none">
                <a:solidFill>
                  <a:srgbClr val="000000"/>
                </a:solidFill>
                <a:latin typeface="Calibri"/>
                <a:ea typeface="Calibri"/>
                <a:cs typeface="Calibri"/>
                <a:sym typeface="Calibri"/>
              </a:rPr>
              <a:t>essential oils </a:t>
            </a:r>
            <a:endParaRPr sz="3200" b="1" i="0" u="none" strike="noStrike" cap="none">
              <a:solidFill>
                <a:srgbClr val="000000"/>
              </a:solidFill>
              <a:latin typeface="Calibri"/>
              <a:ea typeface="Calibri"/>
              <a:cs typeface="Calibri"/>
              <a:sym typeface="Calibri"/>
            </a:endParaRPr>
          </a:p>
          <a:p>
            <a:pPr marL="0" marR="0" lvl="0" indent="0" algn="l" rtl="0">
              <a:lnSpc>
                <a:spcPct val="105000"/>
              </a:lnSpc>
              <a:spcBef>
                <a:spcPts val="1000"/>
              </a:spcBef>
              <a:spcAft>
                <a:spcPts val="1000"/>
              </a:spcAft>
              <a:buClr>
                <a:srgbClr val="000000"/>
              </a:buClr>
              <a:buSzPts val="770"/>
              <a:buFont typeface="Arial"/>
              <a:buNone/>
            </a:pPr>
            <a:r>
              <a:rPr lang="en-US" sz="3200" b="1" i="0" u="none" strike="noStrike" cap="none">
                <a:solidFill>
                  <a:srgbClr val="000000"/>
                </a:solidFill>
                <a:latin typeface="Calibri"/>
                <a:ea typeface="Calibri"/>
                <a:cs typeface="Calibri"/>
                <a:sym typeface="Calibri"/>
              </a:rPr>
              <a:t>and massage.</a:t>
            </a:r>
            <a:endParaRPr sz="2800" b="1" i="0" u="none" strike="noStrike" cap="non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
          <p:cNvSpPr/>
          <p:nvPr/>
        </p:nvSpPr>
        <p:spPr>
          <a:xfrm>
            <a:off x="481029" y="4546920"/>
            <a:ext cx="39776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2" name="Google Shape;232;p3"/>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3" name="Google Shape;233;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4" name="Google Shape;234;p3"/>
          <p:cNvPicPr preferRelativeResize="0"/>
          <p:nvPr/>
        </p:nvPicPr>
        <p:blipFill rotWithShape="1">
          <a:blip r:embed="rId3">
            <a:alphaModFix/>
          </a:blip>
          <a:srcRect l="2600" r="2600"/>
          <a:stretch/>
        </p:blipFill>
        <p:spPr>
          <a:xfrm>
            <a:off x="3523488" y="10"/>
            <a:ext cx="8668512" cy="6857990"/>
          </a:xfrm>
          <a:prstGeom prst="rect">
            <a:avLst/>
          </a:prstGeom>
          <a:noFill/>
          <a:ln>
            <a:noFill/>
          </a:ln>
        </p:spPr>
      </p:pic>
      <p:sp>
        <p:nvSpPr>
          <p:cNvPr id="235" name="Google Shape;235;p3"/>
          <p:cNvSpPr/>
          <p:nvPr/>
        </p:nvSpPr>
        <p:spPr>
          <a:xfrm>
            <a:off x="0" y="0"/>
            <a:ext cx="9756601"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p3"/>
          <p:cNvSpPr txBox="1"/>
          <p:nvPr/>
        </p:nvSpPr>
        <p:spPr>
          <a:xfrm>
            <a:off x="481029" y="383506"/>
            <a:ext cx="1113040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Definition</a:t>
            </a:r>
            <a:endParaRPr sz="1400" b="0" i="0" u="none" strike="noStrike" cap="none">
              <a:solidFill>
                <a:srgbClr val="000000"/>
              </a:solidFill>
              <a:latin typeface="Arial"/>
              <a:ea typeface="Arial"/>
              <a:cs typeface="Arial"/>
              <a:sym typeface="Arial"/>
            </a:endParaRPr>
          </a:p>
        </p:txBody>
      </p:sp>
      <p:sp>
        <p:nvSpPr>
          <p:cNvPr id="237" name="Google Shape;237;p3"/>
          <p:cNvSpPr txBox="1"/>
          <p:nvPr/>
        </p:nvSpPr>
        <p:spPr>
          <a:xfrm>
            <a:off x="530800" y="1287687"/>
            <a:ext cx="11130400" cy="4161396"/>
          </a:xfrm>
          <a:prstGeom prst="rect">
            <a:avLst/>
          </a:prstGeom>
          <a:solidFill>
            <a:schemeClr val="lt1">
              <a:alpha val="84705"/>
            </a:schemeClr>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Integrative Nursing </a:t>
            </a:r>
            <a:r>
              <a:rPr lang="en-US" sz="3600" b="0" i="0" u="none" strike="noStrike" cap="none">
                <a:solidFill>
                  <a:schemeClr val="dk1"/>
                </a:solidFill>
                <a:latin typeface="Calibri"/>
                <a:ea typeface="Calibri"/>
                <a:cs typeface="Calibri"/>
                <a:sym typeface="Calibri"/>
              </a:rPr>
              <a:t>is a way of being, knowing and doing that advances a whole health perspective to optimize wellbeing.  Integrative nurses use evidence-informed strategies to support whole person, system and planetary healing. </a:t>
            </a:r>
            <a:endParaRPr sz="1400" b="0" i="0" u="none" strike="noStrike" cap="none">
              <a:solidFill>
                <a:srgbClr val="000000"/>
              </a:solidFill>
              <a:latin typeface="Arial"/>
              <a:ea typeface="Arial"/>
              <a:cs typeface="Arial"/>
              <a:sym typeface="Arial"/>
            </a:endParaRPr>
          </a:p>
        </p:txBody>
      </p:sp>
      <p:pic>
        <p:nvPicPr>
          <p:cNvPr id="238" name="Google Shape;238;p3"/>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239" name="Google Shape;239;p3" descr="Graphical user interface&#10;&#10;Description automatically generated"/>
          <p:cNvPicPr preferRelativeResize="0"/>
          <p:nvPr/>
        </p:nvPicPr>
        <p:blipFill rotWithShape="1">
          <a:blip r:embed="rId5">
            <a:alphaModFix/>
          </a:blip>
          <a:srcRect l="7556" t="20900" r="20840" b="29818"/>
          <a:stretch/>
        </p:blipFill>
        <p:spPr>
          <a:xfrm>
            <a:off x="7939315" y="303237"/>
            <a:ext cx="3423386" cy="56098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1232845238f_1_2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sp>
        <p:nvSpPr>
          <p:cNvPr id="616" name="Google Shape;616;g1232845238f_1_2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a:p>
        </p:txBody>
      </p:sp>
      <p:pic>
        <p:nvPicPr>
          <p:cNvPr id="617" name="Google Shape;617;g1232845238f_1_26"/>
          <p:cNvPicPr preferRelativeResize="0"/>
          <p:nvPr/>
        </p:nvPicPr>
        <p:blipFill rotWithShape="1">
          <a:blip r:embed="rId3">
            <a:alphaModFix/>
          </a:blip>
          <a:srcRect t="7798" b="7806"/>
          <a:stretch/>
        </p:blipFill>
        <p:spPr>
          <a:xfrm>
            <a:off x="1" y="0"/>
            <a:ext cx="12192000" cy="6857999"/>
          </a:xfrm>
          <a:prstGeom prst="rect">
            <a:avLst/>
          </a:prstGeom>
          <a:noFill/>
          <a:ln>
            <a:noFill/>
          </a:ln>
        </p:spPr>
      </p:pic>
      <p:sp>
        <p:nvSpPr>
          <p:cNvPr id="618" name="Google Shape;618;g1232845238f_1_26"/>
          <p:cNvSpPr txBox="1"/>
          <p:nvPr/>
        </p:nvSpPr>
        <p:spPr>
          <a:xfrm>
            <a:off x="502750" y="1047750"/>
            <a:ext cx="11292300" cy="10851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rgbClr val="000000"/>
              </a:buClr>
              <a:buSzPts val="3000"/>
              <a:buFont typeface="Arial"/>
              <a:buNone/>
            </a:pPr>
            <a:r>
              <a:rPr lang="en-US" sz="3000" b="1" i="1" u="none" strike="noStrike" cap="none">
                <a:solidFill>
                  <a:srgbClr val="38761D"/>
                </a:solidFill>
                <a:latin typeface="Calibri"/>
                <a:ea typeface="Calibri"/>
                <a:cs typeface="Calibri"/>
                <a:sym typeface="Calibri"/>
              </a:rPr>
              <a:t>6. </a:t>
            </a:r>
            <a:r>
              <a:rPr lang="en-US" sz="2900" b="1" i="1" u="none" strike="noStrike" cap="none">
                <a:solidFill>
                  <a:srgbClr val="38761D"/>
                </a:solidFill>
                <a:latin typeface="Calibri"/>
                <a:ea typeface="Calibri"/>
                <a:cs typeface="Calibri"/>
                <a:sym typeface="Calibri"/>
              </a:rPr>
              <a:t>“Integrative Nursing focuses on the health and wellbeing of caregivers as well as those they serve.”</a:t>
            </a:r>
            <a:r>
              <a:rPr lang="en-US" sz="3000" b="1" i="1" u="none" strike="noStrike" cap="none">
                <a:solidFill>
                  <a:srgbClr val="38761D"/>
                </a:solidFill>
                <a:latin typeface="Calibri"/>
                <a:ea typeface="Calibri"/>
                <a:cs typeface="Calibri"/>
                <a:sym typeface="Calibri"/>
              </a:rPr>
              <a:t>  </a:t>
            </a:r>
            <a:r>
              <a:rPr lang="en-US" sz="3000" b="1" i="1" u="none" strike="noStrike" cap="none">
                <a:solidFill>
                  <a:schemeClr val="dk1"/>
                </a:solidFill>
                <a:latin typeface="Calibri"/>
                <a:ea typeface="Calibri"/>
                <a:cs typeface="Calibri"/>
                <a:sym typeface="Calibri"/>
              </a:rPr>
              <a:t>Scenarios &amp; Interventions…</a:t>
            </a:r>
            <a:endParaRPr sz="3000" b="1" i="1" u="none" strike="noStrike" cap="none">
              <a:solidFill>
                <a:srgbClr val="38761D"/>
              </a:solidFill>
              <a:latin typeface="Calibri"/>
              <a:ea typeface="Calibri"/>
              <a:cs typeface="Calibri"/>
              <a:sym typeface="Calibri"/>
            </a:endParaRPr>
          </a:p>
        </p:txBody>
      </p:sp>
      <p:pic>
        <p:nvPicPr>
          <p:cNvPr id="619" name="Google Shape;619;g1232845238f_1_26"/>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620" name="Google Shape;620;g1232845238f_1_26"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1232845238f_1_38"/>
          <p:cNvSpPr txBox="1">
            <a:spLocks noGrp="1"/>
          </p:cNvSpPr>
          <p:nvPr>
            <p:ph type="body" idx="1"/>
          </p:nvPr>
        </p:nvSpPr>
        <p:spPr>
          <a:xfrm>
            <a:off x="414850" y="343950"/>
            <a:ext cx="8342700" cy="6059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400" b="1">
                <a:solidFill>
                  <a:srgbClr val="38761D"/>
                </a:solidFill>
              </a:rPr>
              <a:t>Scenario: </a:t>
            </a:r>
            <a:r>
              <a:rPr lang="en-US" sz="3400" b="1" i="1">
                <a:solidFill>
                  <a:srgbClr val="38761D"/>
                </a:solidFill>
              </a:rPr>
              <a:t>Family caretakers</a:t>
            </a:r>
            <a:r>
              <a:rPr lang="en-US" sz="3400">
                <a:solidFill>
                  <a:srgbClr val="38761D"/>
                </a:solidFill>
              </a:rPr>
              <a:t> appear tired, stressed out, overwhelmed. </a:t>
            </a:r>
            <a:endParaRPr sz="3400">
              <a:solidFill>
                <a:srgbClr val="38761D"/>
              </a:solidFill>
            </a:endParaRPr>
          </a:p>
          <a:p>
            <a:pPr marL="0" lvl="0" indent="0" algn="l" rtl="0">
              <a:lnSpc>
                <a:spcPct val="115000"/>
              </a:lnSpc>
              <a:spcBef>
                <a:spcPts val="0"/>
              </a:spcBef>
              <a:spcAft>
                <a:spcPts val="0"/>
              </a:spcAft>
              <a:buSzPts val="1800"/>
              <a:buNone/>
            </a:pPr>
            <a:endParaRPr sz="3400" b="1">
              <a:solidFill>
                <a:srgbClr val="000000"/>
              </a:solidFill>
            </a:endParaRPr>
          </a:p>
          <a:p>
            <a:pPr marL="0" lvl="0" indent="0" algn="l" rtl="0">
              <a:lnSpc>
                <a:spcPct val="115000"/>
              </a:lnSpc>
              <a:spcBef>
                <a:spcPts val="0"/>
              </a:spcBef>
              <a:spcAft>
                <a:spcPts val="0"/>
              </a:spcAft>
              <a:buSzPts val="1800"/>
              <a:buNone/>
            </a:pPr>
            <a:endParaRPr sz="4400">
              <a:solidFill>
                <a:srgbClr val="000000"/>
              </a:solidFill>
            </a:endParaRPr>
          </a:p>
        </p:txBody>
      </p:sp>
      <p:pic>
        <p:nvPicPr>
          <p:cNvPr id="627" name="Google Shape;627;g1232845238f_1_38"/>
          <p:cNvPicPr preferRelativeResize="0"/>
          <p:nvPr/>
        </p:nvPicPr>
        <p:blipFill>
          <a:blip r:embed="rId3">
            <a:alphaModFix/>
          </a:blip>
          <a:stretch>
            <a:fillRect/>
          </a:stretch>
        </p:blipFill>
        <p:spPr>
          <a:xfrm>
            <a:off x="2421225" y="1713750"/>
            <a:ext cx="6896474" cy="44255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13fa377c950_2_71"/>
          <p:cNvSpPr txBox="1">
            <a:spLocks noGrp="1"/>
          </p:cNvSpPr>
          <p:nvPr>
            <p:ph type="body" idx="1"/>
          </p:nvPr>
        </p:nvSpPr>
        <p:spPr>
          <a:xfrm>
            <a:off x="151100" y="238450"/>
            <a:ext cx="7037100" cy="6059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3000" b="1">
              <a:solidFill>
                <a:srgbClr val="000000"/>
              </a:solidFill>
            </a:endParaRPr>
          </a:p>
          <a:p>
            <a:pPr marL="0" lvl="0" indent="0" algn="l" rtl="0">
              <a:lnSpc>
                <a:spcPct val="115000"/>
              </a:lnSpc>
              <a:spcBef>
                <a:spcPts val="1000"/>
              </a:spcBef>
              <a:spcAft>
                <a:spcPts val="0"/>
              </a:spcAft>
              <a:buSzPts val="1800"/>
              <a:buNone/>
            </a:pPr>
            <a:r>
              <a:rPr lang="en-US" sz="3000" b="1">
                <a:solidFill>
                  <a:srgbClr val="38761D"/>
                </a:solidFill>
              </a:rPr>
              <a:t>Integrative Nursing Intervention: </a:t>
            </a:r>
            <a:endParaRPr sz="3000" b="1">
              <a:solidFill>
                <a:srgbClr val="38761D"/>
              </a:solidFill>
            </a:endParaRPr>
          </a:p>
          <a:p>
            <a:pPr marL="457200" lvl="0" indent="-419100" algn="l" rtl="0">
              <a:lnSpc>
                <a:spcPct val="115000"/>
              </a:lnSpc>
              <a:spcBef>
                <a:spcPts val="1200"/>
              </a:spcBef>
              <a:spcAft>
                <a:spcPts val="0"/>
              </a:spcAft>
              <a:buClr>
                <a:srgbClr val="000000"/>
              </a:buClr>
              <a:buSzPts val="3000"/>
              <a:buChar char="•"/>
            </a:pPr>
            <a:r>
              <a:rPr lang="en-US" sz="3000">
                <a:solidFill>
                  <a:srgbClr val="000000"/>
                </a:solidFill>
              </a:rPr>
              <a:t>Help them to identify their basic needs first </a:t>
            </a:r>
            <a:r>
              <a:rPr lang="en-US" sz="3000" i="1">
                <a:solidFill>
                  <a:srgbClr val="000000"/>
                </a:solidFill>
              </a:rPr>
              <a:t>(food, hygiene, sleep). </a:t>
            </a:r>
            <a:endParaRPr sz="3000" i="1">
              <a:solidFill>
                <a:srgbClr val="000000"/>
              </a:solidFill>
            </a:endParaRPr>
          </a:p>
          <a:p>
            <a:pPr marL="457200" lvl="0" indent="-419100" algn="l" rtl="0">
              <a:lnSpc>
                <a:spcPct val="115000"/>
              </a:lnSpc>
              <a:spcBef>
                <a:spcPts val="1000"/>
              </a:spcBef>
              <a:spcAft>
                <a:spcPts val="0"/>
              </a:spcAft>
              <a:buClr>
                <a:srgbClr val="000000"/>
              </a:buClr>
              <a:buSzPts val="3000"/>
              <a:buChar char="•"/>
            </a:pPr>
            <a:r>
              <a:rPr lang="en-US" sz="3000">
                <a:solidFill>
                  <a:srgbClr val="000000"/>
                </a:solidFill>
              </a:rPr>
              <a:t>Encourage family member to step away from bedside </a:t>
            </a:r>
            <a:r>
              <a:rPr lang="en-US" sz="3000" i="1">
                <a:solidFill>
                  <a:srgbClr val="000000"/>
                </a:solidFill>
              </a:rPr>
              <a:t>(if they are comfortable)</a:t>
            </a:r>
            <a:r>
              <a:rPr lang="en-US" sz="3000">
                <a:solidFill>
                  <a:srgbClr val="000000"/>
                </a:solidFill>
              </a:rPr>
              <a:t> and go for a walk. </a:t>
            </a:r>
            <a:endParaRPr sz="3000">
              <a:solidFill>
                <a:srgbClr val="000000"/>
              </a:solidFill>
            </a:endParaRPr>
          </a:p>
          <a:p>
            <a:pPr marL="457200" lvl="0" indent="-419100" algn="l" rtl="0">
              <a:lnSpc>
                <a:spcPct val="115000"/>
              </a:lnSpc>
              <a:spcBef>
                <a:spcPts val="1000"/>
              </a:spcBef>
              <a:spcAft>
                <a:spcPts val="1000"/>
              </a:spcAft>
              <a:buClr>
                <a:srgbClr val="000000"/>
              </a:buClr>
              <a:buSzPts val="3000"/>
              <a:buChar char="•"/>
            </a:pPr>
            <a:r>
              <a:rPr lang="en-US" sz="3000">
                <a:solidFill>
                  <a:srgbClr val="000000"/>
                </a:solidFill>
              </a:rPr>
              <a:t>Encourage family member to participate in patient cares as they are comfortable.</a:t>
            </a:r>
            <a:endParaRPr sz="4000">
              <a:solidFill>
                <a:srgbClr val="000000"/>
              </a:solidFill>
            </a:endParaRPr>
          </a:p>
        </p:txBody>
      </p:sp>
      <p:pic>
        <p:nvPicPr>
          <p:cNvPr id="634" name="Google Shape;634;g13fa377c950_2_71"/>
          <p:cNvPicPr preferRelativeResize="0"/>
          <p:nvPr/>
        </p:nvPicPr>
        <p:blipFill>
          <a:blip r:embed="rId3">
            <a:alphaModFix/>
          </a:blip>
          <a:stretch>
            <a:fillRect/>
          </a:stretch>
        </p:blipFill>
        <p:spPr>
          <a:xfrm>
            <a:off x="7001913" y="1807675"/>
            <a:ext cx="5023499" cy="3349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1232845238f_1_52"/>
          <p:cNvSpPr/>
          <p:nvPr/>
        </p:nvSpPr>
        <p:spPr>
          <a:xfrm>
            <a:off x="481029" y="4546920"/>
            <a:ext cx="39777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0" name="Google Shape;640;g1232845238f_1_52"/>
          <p:cNvSpPr/>
          <p:nvPr/>
        </p:nvSpPr>
        <p:spPr>
          <a:xfrm rot="5400000">
            <a:off x="759867" y="346833"/>
            <a:ext cx="1464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41" name="Google Shape;641;g1232845238f_1_5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42" name="Google Shape;642;g1232845238f_1_52"/>
          <p:cNvPicPr preferRelativeResize="0"/>
          <p:nvPr/>
        </p:nvPicPr>
        <p:blipFill rotWithShape="1">
          <a:blip r:embed="rId3">
            <a:alphaModFix/>
          </a:blip>
          <a:srcRect l="7877" r="7876"/>
          <a:stretch/>
        </p:blipFill>
        <p:spPr>
          <a:xfrm>
            <a:off x="3523488" y="10"/>
            <a:ext cx="8668508" cy="6857989"/>
          </a:xfrm>
          <a:prstGeom prst="rect">
            <a:avLst/>
          </a:prstGeom>
          <a:noFill/>
          <a:ln>
            <a:noFill/>
          </a:ln>
        </p:spPr>
      </p:pic>
      <p:sp>
        <p:nvSpPr>
          <p:cNvPr id="643" name="Google Shape;643;g1232845238f_1_52"/>
          <p:cNvSpPr/>
          <p:nvPr/>
        </p:nvSpPr>
        <p:spPr>
          <a:xfrm>
            <a:off x="0" y="0"/>
            <a:ext cx="97566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4" name="Google Shape;644;g1232845238f_1_52"/>
          <p:cNvSpPr txBox="1"/>
          <p:nvPr/>
        </p:nvSpPr>
        <p:spPr>
          <a:xfrm>
            <a:off x="481029" y="383506"/>
            <a:ext cx="11130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Compassionate Care</a:t>
            </a:r>
            <a:endParaRPr sz="1400" b="0" i="0" u="none" strike="noStrike" cap="none">
              <a:solidFill>
                <a:srgbClr val="000000"/>
              </a:solidFill>
              <a:latin typeface="Arial"/>
              <a:ea typeface="Arial"/>
              <a:cs typeface="Arial"/>
              <a:sym typeface="Arial"/>
            </a:endParaRPr>
          </a:p>
        </p:txBody>
      </p:sp>
      <p:sp>
        <p:nvSpPr>
          <p:cNvPr id="645" name="Google Shape;645;g1232845238f_1_52"/>
          <p:cNvSpPr txBox="1"/>
          <p:nvPr/>
        </p:nvSpPr>
        <p:spPr>
          <a:xfrm>
            <a:off x="530800" y="1287687"/>
            <a:ext cx="11130300" cy="4941300"/>
          </a:xfrm>
          <a:prstGeom prst="rect">
            <a:avLst/>
          </a:prstGeom>
          <a:solidFill>
            <a:schemeClr val="lt1">
              <a:alpha val="85098"/>
            </a:schemeClr>
          </a:solidFill>
          <a:ln>
            <a:noFill/>
          </a:ln>
        </p:spPr>
        <p:txBody>
          <a:bodyPr spcFirstLastPara="1" wrap="square" lIns="91425" tIns="45700" rIns="91425" bIns="45700" anchor="t" anchorCtr="0">
            <a:spAutoFit/>
          </a:bodyPr>
          <a:lstStyle/>
          <a:p>
            <a:pPr marL="457200" marR="0" lvl="0" indent="-412750" algn="l" rtl="0">
              <a:lnSpc>
                <a:spcPct val="115000"/>
              </a:lnSpc>
              <a:spcBef>
                <a:spcPts val="0"/>
              </a:spcBef>
              <a:spcAft>
                <a:spcPts val="0"/>
              </a:spcAft>
              <a:buClr>
                <a:srgbClr val="000000"/>
              </a:buClr>
              <a:buSzPts val="2900"/>
              <a:buFont typeface="Calibri"/>
              <a:buChar char="●"/>
            </a:pPr>
            <a:r>
              <a:rPr lang="en-US" sz="2900" b="0" i="0" u="none" strike="noStrike" cap="none">
                <a:solidFill>
                  <a:srgbClr val="000000"/>
                </a:solidFill>
                <a:latin typeface="Calibri"/>
                <a:ea typeface="Calibri"/>
                <a:cs typeface="Calibri"/>
                <a:sym typeface="Calibri"/>
              </a:rPr>
              <a:t>Lack of compassion tops list of challenges within healthcare industry.</a:t>
            </a:r>
            <a:endParaRPr sz="2900" b="0" i="0" u="none" strike="noStrike" cap="none">
              <a:solidFill>
                <a:srgbClr val="000000"/>
              </a:solidFill>
              <a:latin typeface="Calibri"/>
              <a:ea typeface="Calibri"/>
              <a:cs typeface="Calibri"/>
              <a:sym typeface="Calibri"/>
            </a:endParaRPr>
          </a:p>
          <a:p>
            <a:pPr marL="457200" marR="0" lvl="0" indent="-412750" algn="l" rtl="0">
              <a:lnSpc>
                <a:spcPct val="115000"/>
              </a:lnSpc>
              <a:spcBef>
                <a:spcPts val="1000"/>
              </a:spcBef>
              <a:spcAft>
                <a:spcPts val="0"/>
              </a:spcAft>
              <a:buClr>
                <a:srgbClr val="000000"/>
              </a:buClr>
              <a:buSzPts val="2900"/>
              <a:buFont typeface="Calibri"/>
              <a:buChar char="●"/>
            </a:pPr>
            <a:r>
              <a:rPr lang="en-US" sz="2900" b="0" i="0" u="none" strike="noStrike" cap="none">
                <a:solidFill>
                  <a:srgbClr val="000000"/>
                </a:solidFill>
                <a:latin typeface="Calibri"/>
                <a:ea typeface="Calibri"/>
                <a:cs typeface="Calibri"/>
                <a:sym typeface="Calibri"/>
              </a:rPr>
              <a:t>Compassionate, patient-centered care is associated with: </a:t>
            </a:r>
            <a:endParaRPr sz="2900" b="0" i="0" u="none" strike="noStrike" cap="none">
              <a:solidFill>
                <a:srgbClr val="000000"/>
              </a:solidFill>
              <a:latin typeface="Calibri"/>
              <a:ea typeface="Calibri"/>
              <a:cs typeface="Calibri"/>
              <a:sym typeface="Calibri"/>
            </a:endParaRPr>
          </a:p>
          <a:p>
            <a:pPr marL="914400" marR="0" lvl="1" indent="-406400" algn="l" rtl="0">
              <a:lnSpc>
                <a:spcPct val="115000"/>
              </a:lnSpc>
              <a:spcBef>
                <a:spcPts val="1000"/>
              </a:spcBef>
              <a:spcAft>
                <a:spcPts val="0"/>
              </a:spcAft>
              <a:buClr>
                <a:srgbClr val="000000"/>
              </a:buClr>
              <a:buSzPts val="2800"/>
              <a:buFont typeface="Calibri"/>
              <a:buChar char="○"/>
            </a:pPr>
            <a:r>
              <a:rPr lang="en-US" sz="2800" b="0" i="1" u="none" strike="noStrike" cap="none">
                <a:solidFill>
                  <a:srgbClr val="000000"/>
                </a:solidFill>
                <a:latin typeface="Calibri"/>
                <a:ea typeface="Calibri"/>
                <a:cs typeface="Calibri"/>
                <a:sym typeface="Calibri"/>
              </a:rPr>
              <a:t>lower unnecessary resource use</a:t>
            </a:r>
            <a:endParaRPr sz="2800" b="0" i="1" u="none" strike="noStrike" cap="none">
              <a:solidFill>
                <a:srgbClr val="000000"/>
              </a:solidFill>
              <a:latin typeface="Calibri"/>
              <a:ea typeface="Calibri"/>
              <a:cs typeface="Calibri"/>
              <a:sym typeface="Calibri"/>
            </a:endParaRPr>
          </a:p>
          <a:p>
            <a:pPr marL="914400" marR="0" lvl="1" indent="-406400" algn="l" rtl="0">
              <a:lnSpc>
                <a:spcPct val="115000"/>
              </a:lnSpc>
              <a:spcBef>
                <a:spcPts val="1000"/>
              </a:spcBef>
              <a:spcAft>
                <a:spcPts val="0"/>
              </a:spcAft>
              <a:buClr>
                <a:srgbClr val="000000"/>
              </a:buClr>
              <a:buSzPts val="2800"/>
              <a:buFont typeface="Calibri"/>
              <a:buChar char="○"/>
            </a:pPr>
            <a:r>
              <a:rPr lang="en-US" sz="2800" b="0" i="1" u="none" strike="noStrike" cap="none">
                <a:solidFill>
                  <a:srgbClr val="000000"/>
                </a:solidFill>
                <a:latin typeface="Calibri"/>
                <a:ea typeface="Calibri"/>
                <a:cs typeface="Calibri"/>
                <a:sym typeface="Calibri"/>
              </a:rPr>
              <a:t>less diagnostic testing that’s not needed</a:t>
            </a:r>
            <a:endParaRPr sz="2800" b="0" i="1" u="none" strike="noStrike" cap="none">
              <a:solidFill>
                <a:srgbClr val="000000"/>
              </a:solidFill>
              <a:latin typeface="Calibri"/>
              <a:ea typeface="Calibri"/>
              <a:cs typeface="Calibri"/>
              <a:sym typeface="Calibri"/>
            </a:endParaRPr>
          </a:p>
          <a:p>
            <a:pPr marL="914400" marR="0" lvl="1" indent="-406400" algn="l" rtl="0">
              <a:lnSpc>
                <a:spcPct val="115000"/>
              </a:lnSpc>
              <a:spcBef>
                <a:spcPts val="1000"/>
              </a:spcBef>
              <a:spcAft>
                <a:spcPts val="0"/>
              </a:spcAft>
              <a:buClr>
                <a:srgbClr val="000000"/>
              </a:buClr>
              <a:buSzPts val="2800"/>
              <a:buFont typeface="Calibri"/>
              <a:buChar char="○"/>
            </a:pPr>
            <a:r>
              <a:rPr lang="en-US" sz="2800" b="0" i="1" u="none" strike="noStrike" cap="none">
                <a:solidFill>
                  <a:srgbClr val="000000"/>
                </a:solidFill>
                <a:latin typeface="Calibri"/>
                <a:ea typeface="Calibri"/>
                <a:cs typeface="Calibri"/>
                <a:sym typeface="Calibri"/>
              </a:rPr>
              <a:t>fewer referrals to specialists</a:t>
            </a:r>
            <a:endParaRPr sz="2800" b="0" i="1" u="none" strike="noStrike" cap="none">
              <a:solidFill>
                <a:srgbClr val="000000"/>
              </a:solidFill>
              <a:latin typeface="Calibri"/>
              <a:ea typeface="Calibri"/>
              <a:cs typeface="Calibri"/>
              <a:sym typeface="Calibri"/>
            </a:endParaRPr>
          </a:p>
          <a:p>
            <a:pPr marL="914400" marR="0" lvl="1" indent="-406400" algn="l" rtl="0">
              <a:lnSpc>
                <a:spcPct val="115000"/>
              </a:lnSpc>
              <a:spcBef>
                <a:spcPts val="1000"/>
              </a:spcBef>
              <a:spcAft>
                <a:spcPts val="0"/>
              </a:spcAft>
              <a:buClr>
                <a:srgbClr val="000000"/>
              </a:buClr>
              <a:buSzPts val="2800"/>
              <a:buFont typeface="Calibri"/>
              <a:buChar char="○"/>
            </a:pPr>
            <a:r>
              <a:rPr lang="en-US" sz="2800" b="0" i="1" u="none" strike="noStrike" cap="none">
                <a:solidFill>
                  <a:srgbClr val="000000"/>
                </a:solidFill>
                <a:latin typeface="Calibri"/>
                <a:ea typeface="Calibri"/>
                <a:cs typeface="Calibri"/>
                <a:sym typeface="Calibri"/>
              </a:rPr>
              <a:t>fewer hospitalizations that are unnecessary</a:t>
            </a:r>
            <a:endParaRPr sz="2800" b="0" i="1" u="none" strike="noStrike" cap="none">
              <a:solidFill>
                <a:srgbClr val="000000"/>
              </a:solidFill>
              <a:latin typeface="Calibri"/>
              <a:ea typeface="Calibri"/>
              <a:cs typeface="Calibri"/>
              <a:sym typeface="Calibri"/>
            </a:endParaRPr>
          </a:p>
          <a:p>
            <a:pPr marL="914400" marR="0" lvl="1" indent="-406400" algn="l" rtl="0">
              <a:lnSpc>
                <a:spcPct val="115000"/>
              </a:lnSpc>
              <a:spcBef>
                <a:spcPts val="1000"/>
              </a:spcBef>
              <a:spcAft>
                <a:spcPts val="0"/>
              </a:spcAft>
              <a:buClr>
                <a:srgbClr val="000000"/>
              </a:buClr>
              <a:buSzPts val="2800"/>
              <a:buFont typeface="Calibri"/>
              <a:buChar char="○"/>
            </a:pPr>
            <a:r>
              <a:rPr lang="en-US" sz="2800" b="0" i="1" u="none" strike="noStrike" cap="none">
                <a:solidFill>
                  <a:srgbClr val="000000"/>
                </a:solidFill>
                <a:latin typeface="Calibri"/>
                <a:ea typeface="Calibri"/>
                <a:cs typeface="Calibri"/>
                <a:sym typeface="Calibri"/>
              </a:rPr>
              <a:t>lower total health care charges. </a:t>
            </a:r>
            <a:endParaRPr sz="2800" b="0" i="1" u="none" strike="noStrike" cap="none">
              <a:solidFill>
                <a:srgbClr val="000000"/>
              </a:solidFill>
              <a:latin typeface="Calibri"/>
              <a:ea typeface="Calibri"/>
              <a:cs typeface="Calibri"/>
              <a:sym typeface="Calibri"/>
            </a:endParaRPr>
          </a:p>
          <a:p>
            <a:pPr marL="457200" marR="0" lvl="0" indent="-412750" algn="l" rtl="0">
              <a:lnSpc>
                <a:spcPct val="115000"/>
              </a:lnSpc>
              <a:spcBef>
                <a:spcPts val="1000"/>
              </a:spcBef>
              <a:spcAft>
                <a:spcPts val="1000"/>
              </a:spcAft>
              <a:buClr>
                <a:srgbClr val="000000"/>
              </a:buClr>
              <a:buSzPts val="2900"/>
              <a:buFont typeface="Calibri"/>
              <a:buChar char="●"/>
            </a:pPr>
            <a:r>
              <a:rPr lang="en-US" sz="2900" b="0" i="0" u="none" strike="noStrike" cap="none">
                <a:solidFill>
                  <a:srgbClr val="000000"/>
                </a:solidFill>
                <a:latin typeface="Calibri"/>
                <a:ea typeface="Calibri"/>
                <a:cs typeface="Calibri"/>
                <a:sym typeface="Calibri"/>
              </a:rPr>
              <a:t>Allowing for compassion can reduce healthcare workers burnout</a:t>
            </a:r>
            <a:endParaRPr sz="3900" b="0" i="0" u="none" strike="noStrike" cap="none">
              <a:solidFill>
                <a:srgbClr val="000000"/>
              </a:solidFill>
              <a:latin typeface="Calibri"/>
              <a:ea typeface="Calibri"/>
              <a:cs typeface="Calibri"/>
              <a:sym typeface="Calibri"/>
            </a:endParaRPr>
          </a:p>
        </p:txBody>
      </p:sp>
      <p:pic>
        <p:nvPicPr>
          <p:cNvPr id="646" name="Google Shape;646;g1232845238f_1_52"/>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647" name="Google Shape;647;g1232845238f_1_52"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1232845238f_1_64"/>
          <p:cNvSpPr/>
          <p:nvPr/>
        </p:nvSpPr>
        <p:spPr>
          <a:xfrm>
            <a:off x="481029" y="4546920"/>
            <a:ext cx="39777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3" name="Google Shape;653;g1232845238f_1_64"/>
          <p:cNvSpPr/>
          <p:nvPr/>
        </p:nvSpPr>
        <p:spPr>
          <a:xfrm rot="5400000">
            <a:off x="759867" y="346833"/>
            <a:ext cx="1464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54" name="Google Shape;654;g1232845238f_1_6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5" name="Google Shape;655;g1232845238f_1_64"/>
          <p:cNvPicPr preferRelativeResize="0"/>
          <p:nvPr/>
        </p:nvPicPr>
        <p:blipFill rotWithShape="1">
          <a:blip r:embed="rId3">
            <a:alphaModFix/>
          </a:blip>
          <a:srcRect l="7877" r="7876"/>
          <a:stretch/>
        </p:blipFill>
        <p:spPr>
          <a:xfrm>
            <a:off x="3523488" y="10"/>
            <a:ext cx="8668508" cy="6857989"/>
          </a:xfrm>
          <a:prstGeom prst="rect">
            <a:avLst/>
          </a:prstGeom>
          <a:noFill/>
          <a:ln>
            <a:noFill/>
          </a:ln>
        </p:spPr>
      </p:pic>
      <p:sp>
        <p:nvSpPr>
          <p:cNvPr id="656" name="Google Shape;656;g1232845238f_1_64"/>
          <p:cNvSpPr/>
          <p:nvPr/>
        </p:nvSpPr>
        <p:spPr>
          <a:xfrm>
            <a:off x="0" y="0"/>
            <a:ext cx="97566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7" name="Google Shape;657;g1232845238f_1_64"/>
          <p:cNvSpPr txBox="1"/>
          <p:nvPr/>
        </p:nvSpPr>
        <p:spPr>
          <a:xfrm>
            <a:off x="349379" y="214281"/>
            <a:ext cx="111303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chemeClr val="dk1"/>
                </a:solidFill>
                <a:latin typeface="Calibri"/>
                <a:ea typeface="Calibri"/>
                <a:cs typeface="Calibri"/>
                <a:sym typeface="Calibri"/>
              </a:rPr>
              <a:t>40 sec. compassion intervention</a:t>
            </a:r>
            <a:endParaRPr sz="1200" b="0" i="0" u="none" strike="noStrike" cap="none">
              <a:solidFill>
                <a:srgbClr val="000000"/>
              </a:solidFill>
              <a:latin typeface="Arial"/>
              <a:ea typeface="Arial"/>
              <a:cs typeface="Arial"/>
              <a:sym typeface="Arial"/>
            </a:endParaRPr>
          </a:p>
        </p:txBody>
      </p:sp>
      <p:sp>
        <p:nvSpPr>
          <p:cNvPr id="658" name="Google Shape;658;g1232845238f_1_64"/>
          <p:cNvSpPr txBox="1"/>
          <p:nvPr/>
        </p:nvSpPr>
        <p:spPr>
          <a:xfrm>
            <a:off x="368850" y="1125750"/>
            <a:ext cx="11454300" cy="51132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2800" b="0" i="1" u="none" strike="noStrike" cap="none">
                <a:solidFill>
                  <a:srgbClr val="000000"/>
                </a:solidFill>
                <a:latin typeface="Calibri"/>
                <a:ea typeface="Calibri"/>
                <a:cs typeface="Calibri"/>
                <a:sym typeface="Calibri"/>
              </a:rPr>
              <a:t>John Hopkins study: </a:t>
            </a:r>
            <a:r>
              <a:rPr lang="en-US" sz="2800" b="0" i="0" u="none" strike="noStrike" cap="none">
                <a:solidFill>
                  <a:srgbClr val="000000"/>
                </a:solidFill>
                <a:latin typeface="Calibri"/>
                <a:ea typeface="Calibri"/>
                <a:cs typeface="Calibri"/>
                <a:sym typeface="Calibri"/>
              </a:rPr>
              <a:t>When oncologists’ sat with patients and said, </a:t>
            </a:r>
            <a:r>
              <a:rPr lang="en-US" sz="2800" b="1" i="0" u="none" strike="noStrike" cap="none">
                <a:solidFill>
                  <a:srgbClr val="000000"/>
                </a:solidFill>
                <a:latin typeface="Calibri"/>
                <a:ea typeface="Calibri"/>
                <a:cs typeface="Calibri"/>
                <a:sym typeface="Calibri"/>
              </a:rPr>
              <a:t>“We’re going to be here with you. We’re going to go through this together. I’ll be with you every step of the way,”</a:t>
            </a:r>
            <a:r>
              <a:rPr lang="en-US" sz="2800" b="0" i="0" u="none" strike="noStrike" cap="none">
                <a:solidFill>
                  <a:srgbClr val="000000"/>
                </a:solidFill>
                <a:latin typeface="Calibri"/>
                <a:ea typeface="Calibri"/>
                <a:cs typeface="Calibri"/>
                <a:sym typeface="Calibri"/>
              </a:rPr>
              <a:t> significantly reduced patient anxiety and increase trust in provider.</a:t>
            </a:r>
            <a:endParaRPr sz="2800" b="0" i="0" u="none" strike="noStrike" cap="none">
              <a:solidFill>
                <a:srgbClr val="000000"/>
              </a:solidFill>
              <a:latin typeface="Calibri"/>
              <a:ea typeface="Calibri"/>
              <a:cs typeface="Calibri"/>
              <a:sym typeface="Calibri"/>
            </a:endParaRPr>
          </a:p>
          <a:p>
            <a:pPr marL="457200" marR="0" lvl="0" indent="-412750" algn="l" rtl="0">
              <a:lnSpc>
                <a:spcPct val="115000"/>
              </a:lnSpc>
              <a:spcBef>
                <a:spcPts val="1200"/>
              </a:spcBef>
              <a:spcAft>
                <a:spcPts val="0"/>
              </a:spcAft>
              <a:buClr>
                <a:srgbClr val="000000"/>
              </a:buClr>
              <a:buSzPts val="2900"/>
              <a:buFont typeface="Calibri"/>
              <a:buChar char="●"/>
            </a:pPr>
            <a:r>
              <a:rPr lang="en-US" sz="2900" b="0" i="0" u="none" strike="noStrike" cap="none">
                <a:solidFill>
                  <a:srgbClr val="000000"/>
                </a:solidFill>
                <a:latin typeface="Calibri"/>
                <a:ea typeface="Calibri"/>
                <a:cs typeface="Calibri"/>
                <a:sym typeface="Calibri"/>
              </a:rPr>
              <a:t>Spending time to connect and listen to patient and family.</a:t>
            </a:r>
            <a:endParaRPr sz="2900">
              <a:latin typeface="Calibri"/>
              <a:ea typeface="Calibri"/>
              <a:cs typeface="Calibri"/>
              <a:sym typeface="Calibri"/>
            </a:endParaRPr>
          </a:p>
          <a:p>
            <a:pPr marL="457200" marR="0" lvl="0" indent="-412750" algn="l" rtl="0">
              <a:lnSpc>
                <a:spcPct val="115000"/>
              </a:lnSpc>
              <a:spcBef>
                <a:spcPts val="1000"/>
              </a:spcBef>
              <a:spcAft>
                <a:spcPts val="0"/>
              </a:spcAft>
              <a:buClr>
                <a:srgbClr val="000000"/>
              </a:buClr>
              <a:buSzPts val="2900"/>
              <a:buFont typeface="Calibri"/>
              <a:buChar char="●"/>
            </a:pPr>
            <a:r>
              <a:rPr lang="en-US" sz="2900" b="0" i="0" u="none" strike="noStrike" cap="none">
                <a:solidFill>
                  <a:srgbClr val="000000"/>
                </a:solidFill>
                <a:latin typeface="Calibri"/>
                <a:ea typeface="Calibri"/>
                <a:cs typeface="Calibri"/>
                <a:sym typeface="Calibri"/>
              </a:rPr>
              <a:t>Practice effective communication skills like making eye contact, talking at eye level, allowing them time to process and describe their situation.</a:t>
            </a:r>
            <a:endParaRPr sz="2900">
              <a:latin typeface="Calibri"/>
              <a:ea typeface="Calibri"/>
              <a:cs typeface="Calibri"/>
              <a:sym typeface="Calibri"/>
            </a:endParaRPr>
          </a:p>
          <a:p>
            <a:pPr marL="457200" marR="0" lvl="0" indent="-412750" algn="l" rtl="0">
              <a:lnSpc>
                <a:spcPct val="115000"/>
              </a:lnSpc>
              <a:spcBef>
                <a:spcPts val="1000"/>
              </a:spcBef>
              <a:spcAft>
                <a:spcPts val="0"/>
              </a:spcAft>
              <a:buClr>
                <a:srgbClr val="000000"/>
              </a:buClr>
              <a:buSzPts val="2900"/>
              <a:buFont typeface="Calibri"/>
              <a:buChar char="●"/>
            </a:pPr>
            <a:r>
              <a:rPr lang="en-US" sz="2900" b="0" i="0" u="none" strike="noStrike" cap="none">
                <a:solidFill>
                  <a:srgbClr val="000000"/>
                </a:solidFill>
                <a:latin typeface="Calibri"/>
                <a:ea typeface="Calibri"/>
                <a:cs typeface="Calibri"/>
                <a:sym typeface="Calibri"/>
              </a:rPr>
              <a:t>Reassuring them that you are working together.</a:t>
            </a:r>
            <a:endParaRPr sz="2900">
              <a:latin typeface="Calibri"/>
              <a:ea typeface="Calibri"/>
              <a:cs typeface="Calibri"/>
              <a:sym typeface="Calibri"/>
            </a:endParaRPr>
          </a:p>
          <a:p>
            <a:pPr marL="457200" marR="0" lvl="0" indent="-412750" algn="l" rtl="0">
              <a:lnSpc>
                <a:spcPct val="115000"/>
              </a:lnSpc>
              <a:spcBef>
                <a:spcPts val="1000"/>
              </a:spcBef>
              <a:spcAft>
                <a:spcPts val="1000"/>
              </a:spcAft>
              <a:buClr>
                <a:srgbClr val="000000"/>
              </a:buClr>
              <a:buSzPts val="2900"/>
              <a:buFont typeface="Calibri"/>
              <a:buChar char="●"/>
            </a:pPr>
            <a:r>
              <a:rPr lang="en-US" sz="2900" b="0" i="0" u="none" strike="noStrike" cap="none">
                <a:solidFill>
                  <a:srgbClr val="000000"/>
                </a:solidFill>
                <a:latin typeface="Calibri"/>
                <a:ea typeface="Calibri"/>
                <a:cs typeface="Calibri"/>
                <a:sym typeface="Calibri"/>
              </a:rPr>
              <a:t>Asking what is most important to them and what their goals are.</a:t>
            </a:r>
            <a:endParaRPr sz="2400">
              <a:latin typeface="Calibri"/>
              <a:ea typeface="Calibri"/>
              <a:cs typeface="Calibri"/>
              <a:sym typeface="Calibri"/>
            </a:endParaRPr>
          </a:p>
        </p:txBody>
      </p:sp>
      <p:pic>
        <p:nvPicPr>
          <p:cNvPr id="659" name="Google Shape;659;g1232845238f_1_64"/>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660" name="Google Shape;660;g1232845238f_1_64"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13fa377c950_2_81"/>
          <p:cNvSpPr/>
          <p:nvPr/>
        </p:nvSpPr>
        <p:spPr>
          <a:xfrm>
            <a:off x="481029" y="4546920"/>
            <a:ext cx="39777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66" name="Google Shape;666;g13fa377c950_2_81"/>
          <p:cNvSpPr/>
          <p:nvPr/>
        </p:nvSpPr>
        <p:spPr>
          <a:xfrm rot="5400000">
            <a:off x="759867" y="346833"/>
            <a:ext cx="1464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67" name="Google Shape;667;g13fa377c950_2_8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68" name="Google Shape;668;g13fa377c950_2_81"/>
          <p:cNvPicPr preferRelativeResize="0"/>
          <p:nvPr/>
        </p:nvPicPr>
        <p:blipFill rotWithShape="1">
          <a:blip r:embed="rId3">
            <a:alphaModFix/>
          </a:blip>
          <a:srcRect l="7877" r="7877"/>
          <a:stretch/>
        </p:blipFill>
        <p:spPr>
          <a:xfrm>
            <a:off x="3523488" y="10"/>
            <a:ext cx="8668508" cy="6857989"/>
          </a:xfrm>
          <a:prstGeom prst="rect">
            <a:avLst/>
          </a:prstGeom>
          <a:noFill/>
          <a:ln>
            <a:noFill/>
          </a:ln>
        </p:spPr>
      </p:pic>
      <p:sp>
        <p:nvSpPr>
          <p:cNvPr id="669" name="Google Shape;669;g13fa377c950_2_81"/>
          <p:cNvSpPr/>
          <p:nvPr/>
        </p:nvSpPr>
        <p:spPr>
          <a:xfrm>
            <a:off x="0" y="0"/>
            <a:ext cx="97566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0" name="Google Shape;670;g13fa377c950_2_81"/>
          <p:cNvSpPr txBox="1"/>
          <p:nvPr/>
        </p:nvSpPr>
        <p:spPr>
          <a:xfrm>
            <a:off x="4" y="422006"/>
            <a:ext cx="11130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200"/>
              <a:buFont typeface="Arial"/>
              <a:buNone/>
            </a:pPr>
            <a:endParaRPr sz="1200" b="0" i="0" u="none" strike="noStrike" cap="none">
              <a:solidFill>
                <a:srgbClr val="000000"/>
              </a:solidFill>
              <a:latin typeface="Arial"/>
              <a:ea typeface="Arial"/>
              <a:cs typeface="Arial"/>
              <a:sym typeface="Arial"/>
            </a:endParaRPr>
          </a:p>
        </p:txBody>
      </p:sp>
      <p:sp>
        <p:nvSpPr>
          <p:cNvPr id="671" name="Google Shape;671;g13fa377c950_2_81"/>
          <p:cNvSpPr txBox="1"/>
          <p:nvPr/>
        </p:nvSpPr>
        <p:spPr>
          <a:xfrm>
            <a:off x="511100" y="1383013"/>
            <a:ext cx="10851600" cy="2987700"/>
          </a:xfrm>
          <a:prstGeom prst="rect">
            <a:avLst/>
          </a:prstGeom>
          <a:solidFill>
            <a:schemeClr val="lt1">
              <a:alpha val="85100"/>
            </a:schemeClr>
          </a:solid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2400"/>
              <a:buFont typeface="Arial"/>
              <a:buNone/>
            </a:pPr>
            <a:endParaRPr sz="5700" i="1">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2400"/>
              <a:buFont typeface="Arial"/>
              <a:buNone/>
            </a:pPr>
            <a:r>
              <a:rPr lang="en-US" sz="5700" i="1">
                <a:latin typeface="Calibri"/>
                <a:ea typeface="Calibri"/>
                <a:cs typeface="Calibri"/>
                <a:sym typeface="Calibri"/>
              </a:rPr>
              <a:t>Special thanks to contributor </a:t>
            </a:r>
            <a:endParaRPr sz="5700" i="1">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2400"/>
              <a:buFont typeface="Arial"/>
              <a:buNone/>
            </a:pPr>
            <a:r>
              <a:rPr lang="en-US" sz="5700" i="1">
                <a:solidFill>
                  <a:schemeClr val="dk1"/>
                </a:solidFill>
                <a:latin typeface="Calibri"/>
                <a:ea typeface="Calibri"/>
                <a:cs typeface="Calibri"/>
                <a:sym typeface="Calibri"/>
              </a:rPr>
              <a:t>Maureen Anderson DNP, RN</a:t>
            </a:r>
            <a:endParaRPr sz="5700" i="1">
              <a:latin typeface="Calibri"/>
              <a:ea typeface="Calibri"/>
              <a:cs typeface="Calibri"/>
              <a:sym typeface="Calibri"/>
            </a:endParaRPr>
          </a:p>
        </p:txBody>
      </p:sp>
      <p:pic>
        <p:nvPicPr>
          <p:cNvPr id="672" name="Google Shape;672;g13fa377c950_2_81"/>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673" name="Google Shape;673;g13fa377c950_2_81" descr="Graphical user interface&#10;&#10;Description automatically generated"/>
          <p:cNvPicPr preferRelativeResize="0"/>
          <p:nvPr/>
        </p:nvPicPr>
        <p:blipFill rotWithShape="1">
          <a:blip r:embed="rId5">
            <a:alphaModFix/>
          </a:blip>
          <a:srcRect l="7554" t="20900" r="20843" b="29816"/>
          <a:stretch/>
        </p:blipFill>
        <p:spPr>
          <a:xfrm>
            <a:off x="7939315" y="303237"/>
            <a:ext cx="3423387" cy="56098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13fa377c950_2_0"/>
          <p:cNvSpPr/>
          <p:nvPr/>
        </p:nvSpPr>
        <p:spPr>
          <a:xfrm>
            <a:off x="481029" y="4546920"/>
            <a:ext cx="39777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9" name="Google Shape;679;g13fa377c950_2_0"/>
          <p:cNvSpPr/>
          <p:nvPr/>
        </p:nvSpPr>
        <p:spPr>
          <a:xfrm rot="5400000">
            <a:off x="759867" y="346833"/>
            <a:ext cx="1464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80" name="Google Shape;680;g13fa377c950_2_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81" name="Google Shape;681;g13fa377c950_2_0"/>
          <p:cNvPicPr preferRelativeResize="0"/>
          <p:nvPr/>
        </p:nvPicPr>
        <p:blipFill rotWithShape="1">
          <a:blip r:embed="rId3">
            <a:alphaModFix/>
          </a:blip>
          <a:srcRect l="7877" r="7877"/>
          <a:stretch/>
        </p:blipFill>
        <p:spPr>
          <a:xfrm>
            <a:off x="3523488" y="10"/>
            <a:ext cx="8668508" cy="6857989"/>
          </a:xfrm>
          <a:prstGeom prst="rect">
            <a:avLst/>
          </a:prstGeom>
          <a:noFill/>
          <a:ln>
            <a:noFill/>
          </a:ln>
        </p:spPr>
      </p:pic>
      <p:sp>
        <p:nvSpPr>
          <p:cNvPr id="682" name="Google Shape;682;g13fa377c950_2_0"/>
          <p:cNvSpPr/>
          <p:nvPr/>
        </p:nvSpPr>
        <p:spPr>
          <a:xfrm>
            <a:off x="0" y="0"/>
            <a:ext cx="97566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3" name="Google Shape;683;g13fa377c950_2_0"/>
          <p:cNvSpPr txBox="1"/>
          <p:nvPr/>
        </p:nvSpPr>
        <p:spPr>
          <a:xfrm>
            <a:off x="481029" y="383506"/>
            <a:ext cx="111303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1">
                <a:solidFill>
                  <a:schemeClr val="dk1"/>
                </a:solidFill>
                <a:latin typeface="Calibri"/>
                <a:ea typeface="Calibri"/>
                <a:cs typeface="Calibri"/>
                <a:sym typeface="Calibri"/>
              </a:rPr>
              <a:t>References</a:t>
            </a:r>
            <a:endParaRPr sz="1200" b="0" i="0" u="none" strike="noStrike" cap="none">
              <a:solidFill>
                <a:srgbClr val="000000"/>
              </a:solidFill>
              <a:latin typeface="Arial"/>
              <a:ea typeface="Arial"/>
              <a:cs typeface="Arial"/>
              <a:sym typeface="Arial"/>
            </a:endParaRPr>
          </a:p>
        </p:txBody>
      </p:sp>
      <p:sp>
        <p:nvSpPr>
          <p:cNvPr id="684" name="Google Shape;684;g13fa377c950_2_0"/>
          <p:cNvSpPr txBox="1"/>
          <p:nvPr/>
        </p:nvSpPr>
        <p:spPr>
          <a:xfrm>
            <a:off x="462600" y="1472875"/>
            <a:ext cx="11266800" cy="4792200"/>
          </a:xfrm>
          <a:prstGeom prst="rect">
            <a:avLst/>
          </a:prstGeom>
          <a:solidFill>
            <a:schemeClr val="lt1">
              <a:alpha val="85100"/>
            </a:schemeClr>
          </a:solidFill>
          <a:ln>
            <a:noFill/>
          </a:ln>
        </p:spPr>
        <p:txBody>
          <a:bodyPr spcFirstLastPara="1" wrap="square" lIns="91425" tIns="45700" rIns="91425" bIns="45700" anchor="t" anchorCtr="0">
            <a:spAutoFit/>
          </a:bodyPr>
          <a:lstStyle/>
          <a:p>
            <a:pPr marL="0" marR="0" lvl="0" indent="0" algn="l" rtl="0">
              <a:lnSpc>
                <a:spcPct val="115000"/>
              </a:lnSpc>
              <a:spcBef>
                <a:spcPts val="1200"/>
              </a:spcBef>
              <a:spcAft>
                <a:spcPts val="0"/>
              </a:spcAft>
              <a:buClr>
                <a:srgbClr val="000000"/>
              </a:buClr>
              <a:buSzPts val="1700"/>
              <a:buFont typeface="Arial"/>
              <a:buNone/>
            </a:pPr>
            <a:endParaRPr sz="1800" i="0" u="none" strike="noStrike" cap="none">
              <a:solidFill>
                <a:srgbClr val="000000"/>
              </a:solidFill>
            </a:endParaRPr>
          </a:p>
          <a:p>
            <a:pPr marL="0" marR="0" lvl="0" indent="0" algn="l" rtl="0">
              <a:lnSpc>
                <a:spcPct val="100000"/>
              </a:lnSpc>
              <a:spcBef>
                <a:spcPts val="0"/>
              </a:spcBef>
              <a:spcAft>
                <a:spcPts val="0"/>
              </a:spcAft>
              <a:buClr>
                <a:srgbClr val="000000"/>
              </a:buClr>
              <a:buSzPts val="1764"/>
              <a:buFont typeface="Arial"/>
              <a:buNone/>
            </a:pPr>
            <a:r>
              <a:rPr lang="en-US" sz="1800">
                <a:solidFill>
                  <a:srgbClr val="222222"/>
                </a:solidFill>
              </a:rPr>
              <a:t>F</a:t>
            </a:r>
            <a:r>
              <a:rPr lang="en-US" sz="2000">
                <a:solidFill>
                  <a:srgbClr val="222222"/>
                </a:solidFill>
              </a:rPr>
              <a:t>ogarty, L. A., Curbow, B. A., Wingard, J. R., McDonnell, K., &amp; Somerfield, M. R. (1999). Can 40 </a:t>
            </a:r>
            <a:endParaRPr sz="2000">
              <a:solidFill>
                <a:srgbClr val="222222"/>
              </a:solidFill>
            </a:endParaRPr>
          </a:p>
          <a:p>
            <a:pPr marL="457200" marR="0" lvl="0" indent="0" algn="l" rtl="0">
              <a:lnSpc>
                <a:spcPct val="100000"/>
              </a:lnSpc>
              <a:spcBef>
                <a:spcPts val="0"/>
              </a:spcBef>
              <a:spcAft>
                <a:spcPts val="0"/>
              </a:spcAft>
              <a:buClr>
                <a:srgbClr val="000000"/>
              </a:buClr>
              <a:buSzPts val="1764"/>
              <a:buFont typeface="Arial"/>
              <a:buNone/>
            </a:pPr>
            <a:r>
              <a:rPr lang="en-US" sz="2000">
                <a:solidFill>
                  <a:srgbClr val="222222"/>
                </a:solidFill>
              </a:rPr>
              <a:t>seconds of compassion reduce patient anxiety?. </a:t>
            </a:r>
            <a:r>
              <a:rPr lang="en-US" sz="2000" i="1">
                <a:solidFill>
                  <a:srgbClr val="222222"/>
                </a:solidFill>
              </a:rPr>
              <a:t>Journal of clinical oncology</a:t>
            </a:r>
            <a:r>
              <a:rPr lang="en-US" sz="2000">
                <a:solidFill>
                  <a:srgbClr val="222222"/>
                </a:solidFill>
              </a:rPr>
              <a:t>, </a:t>
            </a:r>
            <a:r>
              <a:rPr lang="en-US" sz="2000" i="1">
                <a:solidFill>
                  <a:srgbClr val="222222"/>
                </a:solidFill>
              </a:rPr>
              <a:t>17</a:t>
            </a:r>
            <a:r>
              <a:rPr lang="en-US" sz="2000">
                <a:solidFill>
                  <a:srgbClr val="222222"/>
                </a:solidFill>
              </a:rPr>
              <a:t>(1), 371-371.</a:t>
            </a:r>
            <a:r>
              <a:rPr lang="en-US" sz="2000"/>
              <a:t> </a:t>
            </a:r>
            <a:r>
              <a:rPr lang="en-US" sz="2000" i="0" u="sng" strike="noStrike" cap="none">
                <a:hlinkClick r:id="rId4"/>
              </a:rPr>
              <a:t>https://doi.org/10.1200/JCO.1999.17.1.371</a:t>
            </a:r>
            <a:endParaRPr sz="2000" i="1"/>
          </a:p>
          <a:p>
            <a:pPr marL="0" lvl="0" indent="0" algn="l" rtl="0">
              <a:lnSpc>
                <a:spcPct val="115000"/>
              </a:lnSpc>
              <a:spcBef>
                <a:spcPts val="0"/>
              </a:spcBef>
              <a:spcAft>
                <a:spcPts val="0"/>
              </a:spcAft>
              <a:buNone/>
            </a:pPr>
            <a:endParaRPr sz="2000"/>
          </a:p>
          <a:p>
            <a:pPr marL="0" lvl="0" indent="0" algn="l" rtl="0">
              <a:lnSpc>
                <a:spcPct val="115000"/>
              </a:lnSpc>
              <a:spcBef>
                <a:spcPts val="0"/>
              </a:spcBef>
              <a:spcAft>
                <a:spcPts val="0"/>
              </a:spcAft>
              <a:buNone/>
            </a:pPr>
            <a:r>
              <a:rPr lang="en-US" sz="2000"/>
              <a:t>Koithan, M., Miller, C.S., &amp; Linck, R. (2019). </a:t>
            </a:r>
            <a:r>
              <a:rPr lang="en-US" sz="2000" i="1"/>
              <a:t>Integrative Nursing Education.</a:t>
            </a:r>
            <a:r>
              <a:rPr lang="en-US" sz="2000"/>
              <a:t> In M.J. Kreitzer, &amp; M. </a:t>
            </a:r>
            <a:endParaRPr sz="2000"/>
          </a:p>
          <a:p>
            <a:pPr marL="0" lvl="0" indent="457200" algn="l" rtl="0">
              <a:lnSpc>
                <a:spcPct val="115000"/>
              </a:lnSpc>
              <a:spcBef>
                <a:spcPts val="0"/>
              </a:spcBef>
              <a:spcAft>
                <a:spcPts val="0"/>
              </a:spcAft>
              <a:buNone/>
            </a:pPr>
            <a:r>
              <a:rPr lang="en-US" sz="2000"/>
              <a:t>Koithan (Eds.). </a:t>
            </a:r>
            <a:r>
              <a:rPr lang="en-US" sz="2000" i="1"/>
              <a:t>Integrative Nursing</a:t>
            </a:r>
            <a:r>
              <a:rPr lang="en-US" sz="2000"/>
              <a:t> (2nd ed., pp. 539-546) Oxford University Press USA. </a:t>
            </a:r>
            <a:endParaRPr sz="2000"/>
          </a:p>
          <a:p>
            <a:pPr marL="0" lvl="0" indent="0" algn="l" rtl="0">
              <a:lnSpc>
                <a:spcPct val="115000"/>
              </a:lnSpc>
              <a:spcBef>
                <a:spcPts val="0"/>
              </a:spcBef>
              <a:spcAft>
                <a:spcPts val="0"/>
              </a:spcAft>
              <a:buNone/>
            </a:pPr>
            <a:endParaRPr sz="2000"/>
          </a:p>
          <a:p>
            <a:pPr marL="0" lvl="0" indent="0" algn="l" rtl="0">
              <a:lnSpc>
                <a:spcPct val="115000"/>
              </a:lnSpc>
              <a:spcBef>
                <a:spcPts val="0"/>
              </a:spcBef>
              <a:spcAft>
                <a:spcPts val="0"/>
              </a:spcAft>
              <a:buNone/>
            </a:pPr>
            <a:r>
              <a:rPr lang="en-US" sz="2000"/>
              <a:t>Miller, C.S., &amp; Linck, R. (2019). </a:t>
            </a:r>
            <a:r>
              <a:rPr lang="en-US" sz="2000" i="1"/>
              <a:t>Prelicensure Education for Integrative Nursing.</a:t>
            </a:r>
            <a:r>
              <a:rPr lang="en-US" sz="2000"/>
              <a:t> In M.J. Kreitzer, &amp; </a:t>
            </a:r>
            <a:endParaRPr sz="2000"/>
          </a:p>
          <a:p>
            <a:pPr marL="0" lvl="0" indent="457200" algn="l" rtl="0">
              <a:lnSpc>
                <a:spcPct val="115000"/>
              </a:lnSpc>
              <a:spcBef>
                <a:spcPts val="0"/>
              </a:spcBef>
              <a:spcAft>
                <a:spcPts val="0"/>
              </a:spcAft>
              <a:buNone/>
            </a:pPr>
            <a:r>
              <a:rPr lang="en-US" sz="2000"/>
              <a:t>M. Koithan (Eds.). </a:t>
            </a:r>
            <a:r>
              <a:rPr lang="en-US" sz="2000" i="1"/>
              <a:t>Integrative Nursing</a:t>
            </a:r>
            <a:r>
              <a:rPr lang="en-US" sz="2000"/>
              <a:t> (2nd ed., pp. 547-563) Oxford University Press USA. </a:t>
            </a:r>
            <a:endParaRPr sz="2000"/>
          </a:p>
          <a:p>
            <a:pPr marL="0" lvl="0" indent="0" algn="l" rtl="0">
              <a:lnSpc>
                <a:spcPct val="115000"/>
              </a:lnSpc>
              <a:spcBef>
                <a:spcPts val="0"/>
              </a:spcBef>
              <a:spcAft>
                <a:spcPts val="0"/>
              </a:spcAft>
              <a:buNone/>
            </a:pPr>
            <a:endParaRPr sz="2000"/>
          </a:p>
          <a:p>
            <a:pPr marL="0" lvl="0" indent="0" algn="l" rtl="0">
              <a:lnSpc>
                <a:spcPct val="115000"/>
              </a:lnSpc>
              <a:spcBef>
                <a:spcPts val="0"/>
              </a:spcBef>
              <a:spcAft>
                <a:spcPts val="0"/>
              </a:spcAft>
              <a:buNone/>
            </a:pPr>
            <a:r>
              <a:rPr lang="en-US" sz="2000"/>
              <a:t>Yoost, B. L., &amp; Crawford, L. R. (2023). </a:t>
            </a:r>
            <a:r>
              <a:rPr lang="en-US" sz="2000" i="1"/>
              <a:t>Fundamentals of nursing: Active learning for collaborative</a:t>
            </a:r>
            <a:endParaRPr sz="2000" i="1"/>
          </a:p>
          <a:p>
            <a:pPr marL="0" lvl="0" indent="457200" algn="l" rtl="0">
              <a:lnSpc>
                <a:spcPct val="115000"/>
              </a:lnSpc>
              <a:spcBef>
                <a:spcPts val="0"/>
              </a:spcBef>
              <a:spcAft>
                <a:spcPts val="0"/>
              </a:spcAft>
              <a:buNone/>
            </a:pPr>
            <a:r>
              <a:rPr lang="en-US" sz="2000" i="1"/>
              <a:t>Practice</a:t>
            </a:r>
            <a:r>
              <a:rPr lang="en-US" sz="2000"/>
              <a:t> </a:t>
            </a:r>
            <a:r>
              <a:rPr lang="en-US" sz="2000">
                <a:highlight>
                  <a:srgbClr val="FFFFFF"/>
                </a:highlight>
              </a:rPr>
              <a:t>(3rd ed.). Elsevier.</a:t>
            </a:r>
            <a:endParaRPr sz="2000">
              <a:highlight>
                <a:srgbClr val="FFFFFF"/>
              </a:highlight>
            </a:endParaRPr>
          </a:p>
          <a:p>
            <a:pPr marL="0" marR="0" lvl="0" indent="0" algn="l" rtl="0">
              <a:lnSpc>
                <a:spcPct val="100000"/>
              </a:lnSpc>
              <a:spcBef>
                <a:spcPts val="0"/>
              </a:spcBef>
              <a:spcAft>
                <a:spcPts val="0"/>
              </a:spcAft>
              <a:buClr>
                <a:srgbClr val="000000"/>
              </a:buClr>
              <a:buSzPts val="1764"/>
              <a:buFont typeface="Arial"/>
              <a:buNone/>
            </a:pPr>
            <a:endParaRPr sz="1764">
              <a:latin typeface="Calibri"/>
              <a:ea typeface="Calibri"/>
              <a:cs typeface="Calibri"/>
              <a:sym typeface="Calibri"/>
            </a:endParaRPr>
          </a:p>
        </p:txBody>
      </p:sp>
      <p:pic>
        <p:nvPicPr>
          <p:cNvPr id="685" name="Google Shape;685;g13fa377c950_2_0"/>
          <p:cNvPicPr preferRelativeResize="0"/>
          <p:nvPr/>
        </p:nvPicPr>
        <p:blipFill rotWithShape="1">
          <a:blip r:embed="rId5">
            <a:alphaModFix amt="50000"/>
          </a:blip>
          <a:srcRect/>
          <a:stretch/>
        </p:blipFill>
        <p:spPr>
          <a:xfrm flipH="1">
            <a:off x="11467170" y="201363"/>
            <a:ext cx="473346" cy="594360"/>
          </a:xfrm>
          <a:prstGeom prst="rect">
            <a:avLst/>
          </a:prstGeom>
          <a:noFill/>
          <a:ln>
            <a:noFill/>
          </a:ln>
        </p:spPr>
      </p:pic>
      <p:pic>
        <p:nvPicPr>
          <p:cNvPr id="686" name="Google Shape;686;g13fa377c950_2_0" descr="Graphical user interface&#10;&#10;Description automatically generated"/>
          <p:cNvPicPr preferRelativeResize="0"/>
          <p:nvPr/>
        </p:nvPicPr>
        <p:blipFill rotWithShape="1">
          <a:blip r:embed="rId6">
            <a:alphaModFix/>
          </a:blip>
          <a:srcRect l="7554" t="20900" r="20843" b="29816"/>
          <a:stretch/>
        </p:blipFill>
        <p:spPr>
          <a:xfrm>
            <a:off x="7939315" y="303237"/>
            <a:ext cx="3423387" cy="5609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7"/>
          <p:cNvSpPr/>
          <p:nvPr/>
        </p:nvSpPr>
        <p:spPr>
          <a:xfrm>
            <a:off x="481029" y="4546920"/>
            <a:ext cx="39777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5" name="Google Shape;245;p7"/>
          <p:cNvSpPr/>
          <p:nvPr/>
        </p:nvSpPr>
        <p:spPr>
          <a:xfrm rot="5400000">
            <a:off x="759867" y="346833"/>
            <a:ext cx="1464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6" name="Google Shape;246;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7" name="Google Shape;247;p7"/>
          <p:cNvPicPr preferRelativeResize="0"/>
          <p:nvPr/>
        </p:nvPicPr>
        <p:blipFill rotWithShape="1">
          <a:blip r:embed="rId3">
            <a:alphaModFix/>
          </a:blip>
          <a:srcRect l="2597" r="2606"/>
          <a:stretch/>
        </p:blipFill>
        <p:spPr>
          <a:xfrm>
            <a:off x="3523488" y="10"/>
            <a:ext cx="8668513" cy="6857991"/>
          </a:xfrm>
          <a:prstGeom prst="rect">
            <a:avLst/>
          </a:prstGeom>
          <a:noFill/>
          <a:ln>
            <a:noFill/>
          </a:ln>
        </p:spPr>
      </p:pic>
      <p:sp>
        <p:nvSpPr>
          <p:cNvPr id="248" name="Google Shape;248;p7"/>
          <p:cNvSpPr/>
          <p:nvPr/>
        </p:nvSpPr>
        <p:spPr>
          <a:xfrm>
            <a:off x="0" y="0"/>
            <a:ext cx="97566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p7"/>
          <p:cNvSpPr txBox="1"/>
          <p:nvPr/>
        </p:nvSpPr>
        <p:spPr>
          <a:xfrm>
            <a:off x="481029" y="383506"/>
            <a:ext cx="11130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Spans the Profession…</a:t>
            </a:r>
            <a:endParaRPr sz="1400" b="0" i="0" u="none" strike="noStrike" cap="none">
              <a:solidFill>
                <a:srgbClr val="000000"/>
              </a:solidFill>
              <a:latin typeface="Arial"/>
              <a:ea typeface="Arial"/>
              <a:cs typeface="Arial"/>
              <a:sym typeface="Arial"/>
            </a:endParaRPr>
          </a:p>
        </p:txBody>
      </p:sp>
      <p:sp>
        <p:nvSpPr>
          <p:cNvPr id="250" name="Google Shape;250;p7"/>
          <p:cNvSpPr txBox="1"/>
          <p:nvPr/>
        </p:nvSpPr>
        <p:spPr>
          <a:xfrm>
            <a:off x="4458669" y="1449493"/>
            <a:ext cx="4004700" cy="584700"/>
          </a:xfrm>
          <a:prstGeom prst="rect">
            <a:avLst/>
          </a:prstGeom>
          <a:solidFill>
            <a:schemeClr val="lt1">
              <a:alpha val="84710"/>
            </a:schemeClr>
          </a:solid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Patient Care</a:t>
            </a:r>
            <a:endParaRPr sz="1400" b="0" i="0" u="none" strike="noStrike" cap="none">
              <a:solidFill>
                <a:srgbClr val="000000"/>
              </a:solidFill>
              <a:latin typeface="Arial"/>
              <a:ea typeface="Arial"/>
              <a:cs typeface="Arial"/>
              <a:sym typeface="Arial"/>
            </a:endParaRPr>
          </a:p>
        </p:txBody>
      </p:sp>
      <p:pic>
        <p:nvPicPr>
          <p:cNvPr id="251" name="Google Shape;251;p7"/>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252" name="Google Shape;252;p7"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
        <p:nvSpPr>
          <p:cNvPr id="253" name="Google Shape;253;p7"/>
          <p:cNvSpPr txBox="1"/>
          <p:nvPr/>
        </p:nvSpPr>
        <p:spPr>
          <a:xfrm>
            <a:off x="4458669" y="2201392"/>
            <a:ext cx="4004700" cy="584700"/>
          </a:xfrm>
          <a:prstGeom prst="rect">
            <a:avLst/>
          </a:prstGeom>
          <a:solidFill>
            <a:schemeClr val="lt1">
              <a:alpha val="84710"/>
            </a:schemeClr>
          </a:solid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Community Health</a:t>
            </a:r>
            <a:endParaRPr sz="1400" b="0" i="0" u="none" strike="noStrike" cap="none">
              <a:solidFill>
                <a:srgbClr val="000000"/>
              </a:solidFill>
              <a:latin typeface="Arial"/>
              <a:ea typeface="Arial"/>
              <a:cs typeface="Arial"/>
              <a:sym typeface="Arial"/>
            </a:endParaRPr>
          </a:p>
        </p:txBody>
      </p:sp>
      <p:sp>
        <p:nvSpPr>
          <p:cNvPr id="254" name="Google Shape;254;p7"/>
          <p:cNvSpPr txBox="1"/>
          <p:nvPr/>
        </p:nvSpPr>
        <p:spPr>
          <a:xfrm>
            <a:off x="4458669" y="2953291"/>
            <a:ext cx="4004700" cy="584700"/>
          </a:xfrm>
          <a:prstGeom prst="rect">
            <a:avLst/>
          </a:prstGeom>
          <a:solidFill>
            <a:schemeClr val="lt1">
              <a:alpha val="84710"/>
            </a:schemeClr>
          </a:solid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Education</a:t>
            </a:r>
            <a:endParaRPr sz="1400" b="0" i="0" u="none" strike="noStrike" cap="none">
              <a:solidFill>
                <a:srgbClr val="000000"/>
              </a:solidFill>
              <a:latin typeface="Arial"/>
              <a:ea typeface="Arial"/>
              <a:cs typeface="Arial"/>
              <a:sym typeface="Arial"/>
            </a:endParaRPr>
          </a:p>
        </p:txBody>
      </p:sp>
      <p:sp>
        <p:nvSpPr>
          <p:cNvPr id="255" name="Google Shape;255;p7"/>
          <p:cNvSpPr txBox="1"/>
          <p:nvPr/>
        </p:nvSpPr>
        <p:spPr>
          <a:xfrm>
            <a:off x="4458669" y="3705190"/>
            <a:ext cx="4004700" cy="584700"/>
          </a:xfrm>
          <a:prstGeom prst="rect">
            <a:avLst/>
          </a:prstGeom>
          <a:solidFill>
            <a:schemeClr val="lt1">
              <a:alpha val="84710"/>
            </a:schemeClr>
          </a:solid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Leadership</a:t>
            </a:r>
            <a:endParaRPr sz="1400" b="0" i="0" u="none" strike="noStrike" cap="none">
              <a:solidFill>
                <a:srgbClr val="000000"/>
              </a:solidFill>
              <a:latin typeface="Arial"/>
              <a:ea typeface="Arial"/>
              <a:cs typeface="Arial"/>
              <a:sym typeface="Arial"/>
            </a:endParaRPr>
          </a:p>
        </p:txBody>
      </p:sp>
      <p:sp>
        <p:nvSpPr>
          <p:cNvPr id="256" name="Google Shape;256;p7"/>
          <p:cNvSpPr txBox="1"/>
          <p:nvPr/>
        </p:nvSpPr>
        <p:spPr>
          <a:xfrm>
            <a:off x="4458669" y="4457089"/>
            <a:ext cx="4004700" cy="584700"/>
          </a:xfrm>
          <a:prstGeom prst="rect">
            <a:avLst/>
          </a:prstGeom>
          <a:solidFill>
            <a:schemeClr val="lt1">
              <a:alpha val="84710"/>
            </a:schemeClr>
          </a:solid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Informatics</a:t>
            </a:r>
            <a:endParaRPr sz="1400" b="0" i="0" u="none" strike="noStrike" cap="none">
              <a:solidFill>
                <a:srgbClr val="000000"/>
              </a:solidFill>
              <a:latin typeface="Arial"/>
              <a:ea typeface="Arial"/>
              <a:cs typeface="Arial"/>
              <a:sym typeface="Arial"/>
            </a:endParaRPr>
          </a:p>
        </p:txBody>
      </p:sp>
      <p:sp>
        <p:nvSpPr>
          <p:cNvPr id="257" name="Google Shape;257;p7"/>
          <p:cNvSpPr txBox="1"/>
          <p:nvPr/>
        </p:nvSpPr>
        <p:spPr>
          <a:xfrm>
            <a:off x="4458669" y="5208988"/>
            <a:ext cx="4004700" cy="584700"/>
          </a:xfrm>
          <a:prstGeom prst="rect">
            <a:avLst/>
          </a:prstGeom>
          <a:solidFill>
            <a:schemeClr val="lt1">
              <a:alpha val="84710"/>
            </a:schemeClr>
          </a:solid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Policy</a:t>
            </a:r>
            <a:endParaRPr sz="1400" b="0" i="0" u="none" strike="noStrike" cap="none">
              <a:solidFill>
                <a:srgbClr val="000000"/>
              </a:solidFill>
              <a:latin typeface="Arial"/>
              <a:ea typeface="Arial"/>
              <a:cs typeface="Arial"/>
              <a:sym typeface="Arial"/>
            </a:endParaRPr>
          </a:p>
        </p:txBody>
      </p:sp>
      <p:sp>
        <p:nvSpPr>
          <p:cNvPr id="258" name="Google Shape;258;p7"/>
          <p:cNvSpPr txBox="1"/>
          <p:nvPr/>
        </p:nvSpPr>
        <p:spPr>
          <a:xfrm>
            <a:off x="857959" y="1536443"/>
            <a:ext cx="2992800" cy="4155000"/>
          </a:xfrm>
          <a:prstGeom prst="rect">
            <a:avLst/>
          </a:prstGeom>
          <a:solidFill>
            <a:schemeClr val="lt1">
              <a:alpha val="84710"/>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Integrative Nurses are needed in all areas of the nursing profession: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g122f5e8eb59_1_76"/>
          <p:cNvPicPr preferRelativeResize="0"/>
          <p:nvPr/>
        </p:nvPicPr>
        <p:blipFill rotWithShape="1">
          <a:blip r:embed="rId3">
            <a:alphaModFix/>
          </a:blip>
          <a:srcRect l="10648" r="10648"/>
          <a:stretch/>
        </p:blipFill>
        <p:spPr>
          <a:xfrm>
            <a:off x="4110127" y="10"/>
            <a:ext cx="8081873" cy="6858000"/>
          </a:xfrm>
          <a:custGeom>
            <a:avLst/>
            <a:gdLst/>
            <a:ahLst/>
            <a:cxnLst/>
            <a:rect l="l" t="t" r="r" b="b"/>
            <a:pathLst>
              <a:path w="8081873" h="6858000" extrusionOk="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264" name="Google Shape;264;g122f5e8eb59_1_76"/>
          <p:cNvSpPr txBox="1">
            <a:spLocks noGrp="1"/>
          </p:cNvSpPr>
          <p:nvPr>
            <p:ph type="ctrTitle"/>
          </p:nvPr>
        </p:nvSpPr>
        <p:spPr>
          <a:xfrm>
            <a:off x="416800" y="1465425"/>
            <a:ext cx="4168800" cy="320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320"/>
              <a:buFont typeface="Calibri"/>
              <a:buNone/>
            </a:pPr>
            <a:r>
              <a:rPr lang="en-US" sz="4620" b="1"/>
              <a:t>Six</a:t>
            </a:r>
            <a:endParaRPr sz="4620" b="1"/>
          </a:p>
          <a:p>
            <a:pPr marL="0" lvl="0" indent="0" algn="l" rtl="0">
              <a:lnSpc>
                <a:spcPct val="90000"/>
              </a:lnSpc>
              <a:spcBef>
                <a:spcPts val="0"/>
              </a:spcBef>
              <a:spcAft>
                <a:spcPts val="0"/>
              </a:spcAft>
              <a:buClr>
                <a:schemeClr val="dk1"/>
              </a:buClr>
              <a:buSzPts val="4320"/>
              <a:buFont typeface="Calibri"/>
              <a:buNone/>
            </a:pPr>
            <a:r>
              <a:rPr lang="en-US" sz="4620" b="1"/>
              <a:t>Principles</a:t>
            </a:r>
            <a:r>
              <a:rPr lang="en-US" sz="4620"/>
              <a:t> of </a:t>
            </a:r>
            <a:endParaRPr sz="4620"/>
          </a:p>
          <a:p>
            <a:pPr marL="0" lvl="0" indent="0" algn="l" rtl="0">
              <a:lnSpc>
                <a:spcPct val="90000"/>
              </a:lnSpc>
              <a:spcBef>
                <a:spcPts val="0"/>
              </a:spcBef>
              <a:spcAft>
                <a:spcPts val="0"/>
              </a:spcAft>
              <a:buClr>
                <a:schemeClr val="dk1"/>
              </a:buClr>
              <a:buSzPts val="4320"/>
              <a:buFont typeface="Calibri"/>
              <a:buNone/>
            </a:pPr>
            <a:r>
              <a:rPr lang="en-US" sz="4620"/>
              <a:t>integrative nursing</a:t>
            </a:r>
            <a:endParaRPr sz="4620"/>
          </a:p>
        </p:txBody>
      </p:sp>
      <p:pic>
        <p:nvPicPr>
          <p:cNvPr id="265" name="Google Shape;265;g122f5e8eb59_1_76"/>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266" name="Google Shape;266;g122f5e8eb59_1_76"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22f5e8eb59_1_83"/>
          <p:cNvSpPr/>
          <p:nvPr/>
        </p:nvSpPr>
        <p:spPr>
          <a:xfrm>
            <a:off x="481029" y="4546920"/>
            <a:ext cx="39777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2" name="Google Shape;272;g122f5e8eb59_1_83"/>
          <p:cNvSpPr/>
          <p:nvPr/>
        </p:nvSpPr>
        <p:spPr>
          <a:xfrm rot="5400000">
            <a:off x="759867" y="346833"/>
            <a:ext cx="1464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3" name="Google Shape;273;g122f5e8eb59_1_8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4" name="Google Shape;274;g122f5e8eb59_1_83"/>
          <p:cNvPicPr preferRelativeResize="0"/>
          <p:nvPr/>
        </p:nvPicPr>
        <p:blipFill rotWithShape="1">
          <a:blip r:embed="rId3">
            <a:alphaModFix/>
          </a:blip>
          <a:srcRect l="7791" r="7791"/>
          <a:stretch/>
        </p:blipFill>
        <p:spPr>
          <a:xfrm>
            <a:off x="3523488" y="10"/>
            <a:ext cx="8668511" cy="6857990"/>
          </a:xfrm>
          <a:prstGeom prst="rect">
            <a:avLst/>
          </a:prstGeom>
          <a:noFill/>
          <a:ln>
            <a:noFill/>
          </a:ln>
        </p:spPr>
      </p:pic>
      <p:sp>
        <p:nvSpPr>
          <p:cNvPr id="275" name="Google Shape;275;g122f5e8eb59_1_83"/>
          <p:cNvSpPr/>
          <p:nvPr/>
        </p:nvSpPr>
        <p:spPr>
          <a:xfrm>
            <a:off x="0" y="0"/>
            <a:ext cx="97566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g122f5e8eb59_1_83"/>
          <p:cNvSpPr txBox="1"/>
          <p:nvPr/>
        </p:nvSpPr>
        <p:spPr>
          <a:xfrm>
            <a:off x="481029" y="383506"/>
            <a:ext cx="11130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1. Whole Systems</a:t>
            </a:r>
            <a:endParaRPr sz="1400" b="0" i="0" u="none" strike="noStrike" cap="none">
              <a:solidFill>
                <a:srgbClr val="000000"/>
              </a:solidFill>
              <a:latin typeface="Arial"/>
              <a:ea typeface="Arial"/>
              <a:cs typeface="Arial"/>
              <a:sym typeface="Arial"/>
            </a:endParaRPr>
          </a:p>
        </p:txBody>
      </p:sp>
      <p:sp>
        <p:nvSpPr>
          <p:cNvPr id="277" name="Google Shape;277;g122f5e8eb59_1_83"/>
          <p:cNvSpPr txBox="1"/>
          <p:nvPr/>
        </p:nvSpPr>
        <p:spPr>
          <a:xfrm>
            <a:off x="530800" y="1287675"/>
            <a:ext cx="10831800" cy="48060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2900"/>
              <a:buFont typeface="Arial"/>
              <a:buNone/>
            </a:pPr>
            <a:r>
              <a:rPr lang="en-US" sz="2900" b="1" i="1" u="none" strike="noStrike" cap="none">
                <a:solidFill>
                  <a:srgbClr val="38761D"/>
                </a:solidFill>
                <a:latin typeface="Calibri"/>
                <a:ea typeface="Calibri"/>
                <a:cs typeface="Calibri"/>
                <a:sym typeface="Calibri"/>
              </a:rPr>
              <a:t>“Human beings are whole systems inseparable from and influenced by environments.”</a:t>
            </a:r>
            <a:endParaRPr sz="2900" b="1" i="1" u="none" strike="noStrike" cap="none">
              <a:solidFill>
                <a:srgbClr val="38761D"/>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2800"/>
              <a:buFont typeface="Arial"/>
              <a:buNone/>
            </a:pPr>
            <a:r>
              <a:rPr lang="en-US" sz="2800" b="0" i="1" u="none" strike="noStrike" cap="none">
                <a:solidFill>
                  <a:srgbClr val="000000"/>
                </a:solidFill>
                <a:latin typeface="Calibri"/>
                <a:ea typeface="Calibri"/>
                <a:cs typeface="Calibri"/>
                <a:sym typeface="Calibri"/>
              </a:rPr>
              <a:t>Every individual is…</a:t>
            </a:r>
            <a:endParaRPr sz="2800" b="0" i="1" u="none" strike="noStrike" cap="none">
              <a:solidFill>
                <a:srgbClr val="000000"/>
              </a:solidFill>
              <a:latin typeface="Calibri"/>
              <a:ea typeface="Calibri"/>
              <a:cs typeface="Calibri"/>
              <a:sym typeface="Calibri"/>
            </a:endParaRPr>
          </a:p>
          <a:p>
            <a:pPr marL="457200" marR="0" lvl="0" indent="-406400" algn="l" rtl="0">
              <a:lnSpc>
                <a:spcPct val="115000"/>
              </a:lnSpc>
              <a:spcBef>
                <a:spcPts val="120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A whole-person (body-mind-spirit) whose health and wellbeing is influenced by their environment and the systems that surround them.</a:t>
            </a:r>
            <a:endParaRPr sz="2800" b="0" i="0" u="none" strike="noStrike" cap="none">
              <a:solidFill>
                <a:srgbClr val="000000"/>
              </a:solidFill>
              <a:latin typeface="Calibri"/>
              <a:ea typeface="Calibri"/>
              <a:cs typeface="Calibri"/>
              <a:sym typeface="Calibri"/>
            </a:endParaRPr>
          </a:p>
          <a:p>
            <a:pPr marL="457200" marR="0" lvl="0" indent="-406400" algn="l" rtl="0">
              <a:lnSpc>
                <a:spcPct val="115000"/>
              </a:lnSpc>
              <a:spcBef>
                <a:spcPts val="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A complex and dynamic being, undergoing constant change. </a:t>
            </a:r>
            <a:endParaRPr sz="2800" b="0" i="0" u="none" strike="noStrike" cap="none">
              <a:solidFill>
                <a:srgbClr val="000000"/>
              </a:solidFill>
              <a:latin typeface="Calibri"/>
              <a:ea typeface="Calibri"/>
              <a:cs typeface="Calibri"/>
              <a:sym typeface="Calibri"/>
            </a:endParaRPr>
          </a:p>
          <a:p>
            <a:pPr marL="457200" marR="0" lvl="0" indent="-406400" algn="l" rtl="0">
              <a:lnSpc>
                <a:spcPct val="115000"/>
              </a:lnSpc>
              <a:spcBef>
                <a:spcPts val="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Comes with generations of history and experiences that shape their health and wellbeing.</a:t>
            </a:r>
            <a:endParaRPr sz="2800" b="0" i="0" u="none" strike="noStrike" cap="none">
              <a:solidFill>
                <a:srgbClr val="000000"/>
              </a:solidFill>
              <a:latin typeface="Calibri"/>
              <a:ea typeface="Calibri"/>
              <a:cs typeface="Calibri"/>
              <a:sym typeface="Calibri"/>
            </a:endParaRPr>
          </a:p>
          <a:p>
            <a:pPr marL="457200" marR="0" lvl="0" indent="-406400" algn="l" rtl="0">
              <a:lnSpc>
                <a:spcPct val="115000"/>
              </a:lnSpc>
              <a:spcBef>
                <a:spcPts val="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Cannot be reduced to diagnoses, symptoms, or deviations from norms.</a:t>
            </a:r>
            <a:endParaRPr sz="4000" b="0" i="0" u="none" strike="noStrike" cap="none">
              <a:solidFill>
                <a:srgbClr val="000000"/>
              </a:solidFill>
              <a:latin typeface="Calibri"/>
              <a:ea typeface="Calibri"/>
              <a:cs typeface="Calibri"/>
              <a:sym typeface="Calibri"/>
            </a:endParaRPr>
          </a:p>
        </p:txBody>
      </p:sp>
      <p:pic>
        <p:nvPicPr>
          <p:cNvPr id="278" name="Google Shape;278;g122f5e8eb59_1_83"/>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279" name="Google Shape;279;g122f5e8eb59_1_83"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122f5e8eb59_1_95"/>
          <p:cNvSpPr/>
          <p:nvPr/>
        </p:nvSpPr>
        <p:spPr>
          <a:xfrm>
            <a:off x="481029" y="4546920"/>
            <a:ext cx="39777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5" name="Google Shape;285;g122f5e8eb59_1_95"/>
          <p:cNvSpPr/>
          <p:nvPr/>
        </p:nvSpPr>
        <p:spPr>
          <a:xfrm rot="5400000">
            <a:off x="759867" y="346833"/>
            <a:ext cx="1464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6" name="Google Shape;286;g122f5e8eb59_1_9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7" name="Google Shape;287;g122f5e8eb59_1_95"/>
          <p:cNvPicPr preferRelativeResize="0"/>
          <p:nvPr/>
        </p:nvPicPr>
        <p:blipFill rotWithShape="1">
          <a:blip r:embed="rId3">
            <a:alphaModFix/>
          </a:blip>
          <a:srcRect l="7791" r="7791"/>
          <a:stretch/>
        </p:blipFill>
        <p:spPr>
          <a:xfrm>
            <a:off x="3523488" y="10"/>
            <a:ext cx="8668511" cy="6857990"/>
          </a:xfrm>
          <a:prstGeom prst="rect">
            <a:avLst/>
          </a:prstGeom>
          <a:noFill/>
          <a:ln>
            <a:noFill/>
          </a:ln>
        </p:spPr>
      </p:pic>
      <p:sp>
        <p:nvSpPr>
          <p:cNvPr id="288" name="Google Shape;288;g122f5e8eb59_1_95"/>
          <p:cNvSpPr/>
          <p:nvPr/>
        </p:nvSpPr>
        <p:spPr>
          <a:xfrm>
            <a:off x="0" y="0"/>
            <a:ext cx="97566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9" name="Google Shape;289;g122f5e8eb59_1_95"/>
          <p:cNvSpPr txBox="1"/>
          <p:nvPr/>
        </p:nvSpPr>
        <p:spPr>
          <a:xfrm>
            <a:off x="481029" y="383506"/>
            <a:ext cx="11130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2. Innate Capacity for Healing</a:t>
            </a:r>
            <a:endParaRPr sz="1400" b="0" i="0" u="none" strike="noStrike" cap="none">
              <a:solidFill>
                <a:srgbClr val="000000"/>
              </a:solidFill>
              <a:latin typeface="Arial"/>
              <a:ea typeface="Arial"/>
              <a:cs typeface="Arial"/>
              <a:sym typeface="Arial"/>
            </a:endParaRPr>
          </a:p>
        </p:txBody>
      </p:sp>
      <p:sp>
        <p:nvSpPr>
          <p:cNvPr id="290" name="Google Shape;290;g122f5e8eb59_1_95"/>
          <p:cNvSpPr txBox="1"/>
          <p:nvPr/>
        </p:nvSpPr>
        <p:spPr>
          <a:xfrm>
            <a:off x="530800" y="1287675"/>
            <a:ext cx="10658100" cy="40278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2900"/>
              <a:buFont typeface="Arial"/>
              <a:buNone/>
            </a:pPr>
            <a:r>
              <a:rPr lang="en-US" sz="2900" b="1" i="1" u="none" strike="noStrike" cap="none">
                <a:solidFill>
                  <a:srgbClr val="38761D"/>
                </a:solidFill>
                <a:latin typeface="Calibri"/>
                <a:ea typeface="Calibri"/>
                <a:cs typeface="Calibri"/>
                <a:sym typeface="Calibri"/>
              </a:rPr>
              <a:t>“Human beings have an innate capacity for healing and wellbeing.”</a:t>
            </a:r>
            <a:endParaRPr sz="2900" b="1" i="1" u="none" strike="noStrike" cap="none">
              <a:solidFill>
                <a:srgbClr val="38761D"/>
              </a:solidFill>
              <a:latin typeface="Calibri"/>
              <a:ea typeface="Calibri"/>
              <a:cs typeface="Calibri"/>
              <a:sym typeface="Calibri"/>
            </a:endParaRPr>
          </a:p>
          <a:p>
            <a:pPr marL="457200" marR="0" lvl="0" indent="-406400" algn="l" rtl="0">
              <a:lnSpc>
                <a:spcPct val="115000"/>
              </a:lnSpc>
              <a:spcBef>
                <a:spcPts val="100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Each individual has the capacity for self-healing.</a:t>
            </a:r>
            <a:endParaRPr sz="2800" b="0" i="0" u="none" strike="noStrike" cap="none">
              <a:solidFill>
                <a:srgbClr val="000000"/>
              </a:solidFill>
              <a:latin typeface="Calibri"/>
              <a:ea typeface="Calibri"/>
              <a:cs typeface="Calibri"/>
              <a:sym typeface="Calibri"/>
            </a:endParaRPr>
          </a:p>
          <a:p>
            <a:pPr marL="457200" marR="0" lvl="0" indent="-406400" algn="l" rtl="0">
              <a:lnSpc>
                <a:spcPct val="115000"/>
              </a:lnSpc>
              <a:spcBef>
                <a:spcPts val="100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Healing occurs across all levels of wellbeing – </a:t>
            </a:r>
            <a:r>
              <a:rPr lang="en-US" sz="2800" b="0" i="1" u="none" strike="noStrike" cap="none">
                <a:solidFill>
                  <a:srgbClr val="000000"/>
                </a:solidFill>
                <a:latin typeface="Calibri"/>
                <a:ea typeface="Calibri"/>
                <a:cs typeface="Calibri"/>
                <a:sym typeface="Calibri"/>
              </a:rPr>
              <a:t>physically, socially, spiritually, mentally, emotionally, etc. </a:t>
            </a:r>
            <a:endParaRPr sz="2800" b="0" i="1" u="none" strike="noStrike" cap="none">
              <a:solidFill>
                <a:srgbClr val="000000"/>
              </a:solidFill>
              <a:latin typeface="Calibri"/>
              <a:ea typeface="Calibri"/>
              <a:cs typeface="Calibri"/>
              <a:sym typeface="Calibri"/>
            </a:endParaRPr>
          </a:p>
          <a:p>
            <a:pPr marL="457200" marR="0" lvl="0" indent="-406400" algn="l" rtl="0">
              <a:lnSpc>
                <a:spcPct val="115000"/>
              </a:lnSpc>
              <a:spcBef>
                <a:spcPts val="100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Nurse can facilitate healing through education and putting the person in best possible conditions for healing.</a:t>
            </a:r>
            <a:endParaRPr sz="2800" b="0" i="0" u="none" strike="noStrike" cap="none">
              <a:solidFill>
                <a:srgbClr val="000000"/>
              </a:solidFill>
              <a:latin typeface="Calibri"/>
              <a:ea typeface="Calibri"/>
              <a:cs typeface="Calibri"/>
              <a:sym typeface="Calibri"/>
            </a:endParaRPr>
          </a:p>
          <a:p>
            <a:pPr marL="457200" marR="0" lvl="0" indent="-406400" algn="l" rtl="0">
              <a:lnSpc>
                <a:spcPct val="115000"/>
              </a:lnSpc>
              <a:spcBef>
                <a:spcPts val="1000"/>
              </a:spcBef>
              <a:spcAft>
                <a:spcPts val="100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Health and wellbeing can be established across the lifespan.</a:t>
            </a:r>
            <a:endParaRPr sz="4000" b="0" i="0" u="none" strike="noStrike" cap="none">
              <a:solidFill>
                <a:srgbClr val="000000"/>
              </a:solidFill>
              <a:latin typeface="Calibri"/>
              <a:ea typeface="Calibri"/>
              <a:cs typeface="Calibri"/>
              <a:sym typeface="Calibri"/>
            </a:endParaRPr>
          </a:p>
        </p:txBody>
      </p:sp>
      <p:pic>
        <p:nvPicPr>
          <p:cNvPr id="291" name="Google Shape;291;g122f5e8eb59_1_95"/>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292" name="Google Shape;292;g122f5e8eb59_1_95"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122f5e8eb59_1_107"/>
          <p:cNvSpPr/>
          <p:nvPr/>
        </p:nvSpPr>
        <p:spPr>
          <a:xfrm>
            <a:off x="481029" y="4546920"/>
            <a:ext cx="39777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8" name="Google Shape;298;g122f5e8eb59_1_107"/>
          <p:cNvSpPr/>
          <p:nvPr/>
        </p:nvSpPr>
        <p:spPr>
          <a:xfrm rot="5400000">
            <a:off x="759867" y="346833"/>
            <a:ext cx="1464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9" name="Google Shape;299;g122f5e8eb59_1_10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0" name="Google Shape;300;g122f5e8eb59_1_107"/>
          <p:cNvPicPr preferRelativeResize="0"/>
          <p:nvPr/>
        </p:nvPicPr>
        <p:blipFill rotWithShape="1">
          <a:blip r:embed="rId3">
            <a:alphaModFix/>
          </a:blip>
          <a:srcRect l="7791" r="7791"/>
          <a:stretch/>
        </p:blipFill>
        <p:spPr>
          <a:xfrm>
            <a:off x="3523488" y="10"/>
            <a:ext cx="8668511" cy="6857990"/>
          </a:xfrm>
          <a:prstGeom prst="rect">
            <a:avLst/>
          </a:prstGeom>
          <a:noFill/>
          <a:ln>
            <a:noFill/>
          </a:ln>
        </p:spPr>
      </p:pic>
      <p:sp>
        <p:nvSpPr>
          <p:cNvPr id="301" name="Google Shape;301;g122f5e8eb59_1_107"/>
          <p:cNvSpPr/>
          <p:nvPr/>
        </p:nvSpPr>
        <p:spPr>
          <a:xfrm>
            <a:off x="0" y="0"/>
            <a:ext cx="97566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2" name="Google Shape;302;g122f5e8eb59_1_107"/>
          <p:cNvSpPr txBox="1"/>
          <p:nvPr/>
        </p:nvSpPr>
        <p:spPr>
          <a:xfrm>
            <a:off x="481029" y="383506"/>
            <a:ext cx="11130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3. Person-Centered</a:t>
            </a:r>
            <a:endParaRPr sz="1400" b="0" i="0" u="none" strike="noStrike" cap="none">
              <a:solidFill>
                <a:srgbClr val="000000"/>
              </a:solidFill>
              <a:latin typeface="Arial"/>
              <a:ea typeface="Arial"/>
              <a:cs typeface="Arial"/>
              <a:sym typeface="Arial"/>
            </a:endParaRPr>
          </a:p>
        </p:txBody>
      </p:sp>
      <p:sp>
        <p:nvSpPr>
          <p:cNvPr id="303" name="Google Shape;303;g122f5e8eb59_1_107"/>
          <p:cNvSpPr txBox="1"/>
          <p:nvPr/>
        </p:nvSpPr>
        <p:spPr>
          <a:xfrm>
            <a:off x="530800" y="1287675"/>
            <a:ext cx="10321800" cy="4523400"/>
          </a:xfrm>
          <a:prstGeom prst="rect">
            <a:avLst/>
          </a:prstGeom>
          <a:solidFill>
            <a:schemeClr val="lt1">
              <a:alpha val="85098"/>
            </a:schemeClr>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2900"/>
              <a:buFont typeface="Arial"/>
              <a:buNone/>
            </a:pPr>
            <a:r>
              <a:rPr lang="en-US" sz="2900" b="1" i="1" u="none" strike="noStrike" cap="none">
                <a:solidFill>
                  <a:srgbClr val="38761D"/>
                </a:solidFill>
                <a:latin typeface="Calibri"/>
                <a:ea typeface="Calibri"/>
                <a:cs typeface="Calibri"/>
                <a:sym typeface="Calibri"/>
              </a:rPr>
              <a:t>“Integrative nursing is person-centered and relationship-based.”</a:t>
            </a:r>
            <a:endParaRPr sz="2900" b="1" i="1" u="none" strike="noStrike" cap="none">
              <a:solidFill>
                <a:srgbClr val="38761D"/>
              </a:solidFill>
              <a:latin typeface="Calibri"/>
              <a:ea typeface="Calibri"/>
              <a:cs typeface="Calibri"/>
              <a:sym typeface="Calibri"/>
            </a:endParaRPr>
          </a:p>
          <a:p>
            <a:pPr marL="457200" marR="0" lvl="0" indent="-406400" algn="l" rtl="0">
              <a:lnSpc>
                <a:spcPct val="115000"/>
              </a:lnSpc>
              <a:spcBef>
                <a:spcPts val="100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Emphasis on the interests, beliefs, and needs of the individual receiving care.</a:t>
            </a:r>
            <a:endParaRPr sz="2800" b="0" i="0" u="none" strike="noStrike" cap="none">
              <a:solidFill>
                <a:srgbClr val="000000"/>
              </a:solidFill>
              <a:latin typeface="Calibri"/>
              <a:ea typeface="Calibri"/>
              <a:cs typeface="Calibri"/>
              <a:sym typeface="Calibri"/>
            </a:endParaRPr>
          </a:p>
          <a:p>
            <a:pPr marL="457200" marR="0" lvl="0" indent="-406400" algn="l" rtl="0">
              <a:lnSpc>
                <a:spcPct val="115000"/>
              </a:lnSpc>
              <a:spcBef>
                <a:spcPts val="100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Nurse and patient/family are co-creators of healing.</a:t>
            </a:r>
            <a:endParaRPr sz="2800" b="0" i="0" u="none" strike="noStrike" cap="none">
              <a:solidFill>
                <a:srgbClr val="000000"/>
              </a:solidFill>
              <a:latin typeface="Calibri"/>
              <a:ea typeface="Calibri"/>
              <a:cs typeface="Calibri"/>
              <a:sym typeface="Calibri"/>
            </a:endParaRPr>
          </a:p>
          <a:p>
            <a:pPr marL="457200" marR="0" lvl="0" indent="-406400" algn="l" rtl="0">
              <a:lnSpc>
                <a:spcPct val="115000"/>
              </a:lnSpc>
              <a:spcBef>
                <a:spcPts val="100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Relationship between nurse and patient/family influences health, healing, and wellbeing.</a:t>
            </a:r>
            <a:endParaRPr sz="2800" b="0" i="0" u="none" strike="noStrike" cap="none">
              <a:solidFill>
                <a:srgbClr val="000000"/>
              </a:solidFill>
              <a:latin typeface="Calibri"/>
              <a:ea typeface="Calibri"/>
              <a:cs typeface="Calibri"/>
              <a:sym typeface="Calibri"/>
            </a:endParaRPr>
          </a:p>
          <a:p>
            <a:pPr marL="457200" marR="0" lvl="0" indent="-406400" algn="l" rtl="0">
              <a:lnSpc>
                <a:spcPct val="115000"/>
              </a:lnSpc>
              <a:spcBef>
                <a:spcPts val="1000"/>
              </a:spcBef>
              <a:spcAft>
                <a:spcPts val="100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Therapeutic relationship is honest, respectful, open to communication, understanding.</a:t>
            </a:r>
            <a:endParaRPr sz="3800" b="0" i="0" u="none" strike="noStrike" cap="none">
              <a:solidFill>
                <a:srgbClr val="000000"/>
              </a:solidFill>
              <a:latin typeface="Calibri"/>
              <a:ea typeface="Calibri"/>
              <a:cs typeface="Calibri"/>
              <a:sym typeface="Calibri"/>
            </a:endParaRPr>
          </a:p>
        </p:txBody>
      </p:sp>
      <p:pic>
        <p:nvPicPr>
          <p:cNvPr id="304" name="Google Shape;304;g122f5e8eb59_1_107"/>
          <p:cNvPicPr preferRelativeResize="0"/>
          <p:nvPr/>
        </p:nvPicPr>
        <p:blipFill rotWithShape="1">
          <a:blip r:embed="rId4">
            <a:alphaModFix amt="50000"/>
          </a:blip>
          <a:srcRect/>
          <a:stretch/>
        </p:blipFill>
        <p:spPr>
          <a:xfrm flipH="1">
            <a:off x="11467170" y="201363"/>
            <a:ext cx="473346" cy="594360"/>
          </a:xfrm>
          <a:prstGeom prst="rect">
            <a:avLst/>
          </a:prstGeom>
          <a:noFill/>
          <a:ln>
            <a:noFill/>
          </a:ln>
        </p:spPr>
      </p:pic>
      <p:pic>
        <p:nvPicPr>
          <p:cNvPr id="305" name="Google Shape;305;g122f5e8eb59_1_107" descr="Graphical user interface&#10;&#10;Description automatically generated"/>
          <p:cNvPicPr preferRelativeResize="0"/>
          <p:nvPr/>
        </p:nvPicPr>
        <p:blipFill rotWithShape="1">
          <a:blip r:embed="rId5">
            <a:alphaModFix/>
          </a:blip>
          <a:srcRect l="7554" t="20899" r="20843" b="29819"/>
          <a:stretch/>
        </p:blipFill>
        <p:spPr>
          <a:xfrm>
            <a:off x="7939315" y="303237"/>
            <a:ext cx="3423387" cy="560980"/>
          </a:xfrm>
          <a:prstGeom prst="rect">
            <a:avLst/>
          </a:prstGeom>
          <a:noFill/>
          <a:ln>
            <a:noFill/>
          </a:ln>
        </p:spPr>
      </p:pic>
    </p:spTree>
  </p:cSld>
  <p:clrMapOvr>
    <a:masterClrMapping/>
  </p:clrMapOvr>
</p:sld>
</file>

<file path=ppt/theme/theme1.xml><?xml version="1.0" encoding="utf-8"?>
<a:theme xmlns:a="http://schemas.openxmlformats.org/drawingml/2006/main" name="ST Themes">
  <a:themeElements>
    <a:clrScheme name="StThomas">
      <a:dk1>
        <a:srgbClr val="4C4D4C"/>
      </a:dk1>
      <a:lt1>
        <a:srgbClr val="FFFFFF"/>
      </a:lt1>
      <a:dk2>
        <a:srgbClr val="4C4D4C"/>
      </a:dk2>
      <a:lt2>
        <a:srgbClr val="FFFFFF"/>
      </a:lt2>
      <a:accent1>
        <a:srgbClr val="510C76"/>
      </a:accent1>
      <a:accent2>
        <a:srgbClr val="9E28B5"/>
      </a:accent2>
      <a:accent3>
        <a:srgbClr val="8348AD"/>
      </a:accent3>
      <a:accent4>
        <a:srgbClr val="A97CCA"/>
      </a:accent4>
      <a:accent5>
        <a:srgbClr val="98999B"/>
      </a:accent5>
      <a:accent6>
        <a:srgbClr val="93D600"/>
      </a:accent6>
      <a:hlink>
        <a:srgbClr val="500C75"/>
      </a:hlink>
      <a:folHlink>
        <a:srgbClr val="500C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2061</Words>
  <Application>Microsoft Macintosh PowerPoint</Application>
  <PresentationFormat>Widescreen</PresentationFormat>
  <Paragraphs>232</Paragraphs>
  <Slides>46</Slides>
  <Notes>46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46</vt:i4>
      </vt:variant>
    </vt:vector>
  </HeadingPairs>
  <TitlesOfParts>
    <vt:vector size="52" baseType="lpstr">
      <vt:lpstr>Arial</vt:lpstr>
      <vt:lpstr>Calibri</vt:lpstr>
      <vt:lpstr>Times New Roman</vt:lpstr>
      <vt:lpstr>ST Themes</vt:lpstr>
      <vt:lpstr>Office Theme</vt:lpstr>
      <vt:lpstr>Office Theme</vt:lpstr>
      <vt:lpstr>Integrative Nursing at the Point of Care</vt:lpstr>
      <vt:lpstr>       Objectives  State the six foundational principles of integrative nursing  Discuss ways to incorporate integrative nursing into practice  Identify whole person approaches to care that address individual need and concerns </vt:lpstr>
      <vt:lpstr>What is Integrative Nursing?</vt:lpstr>
      <vt:lpstr>PowerPoint Presentation</vt:lpstr>
      <vt:lpstr>PowerPoint Presentation</vt:lpstr>
      <vt:lpstr>Six Principles of  integrative nursing</vt:lpstr>
      <vt:lpstr>PowerPoint Presentation</vt:lpstr>
      <vt:lpstr>PowerPoint Presentation</vt:lpstr>
      <vt:lpstr>PowerPoint Presentation</vt:lpstr>
      <vt:lpstr>PowerPoint Presentation</vt:lpstr>
      <vt:lpstr>PowerPoint Presentation</vt:lpstr>
      <vt:lpstr>PowerPoint Presentation</vt:lpstr>
      <vt:lpstr>Integrative: Nursing Therapies</vt:lpstr>
      <vt:lpstr>PowerPoint Presentation</vt:lpstr>
      <vt:lpstr>PowerPoint Presentation</vt:lpstr>
      <vt:lpstr>Scenario:</vt:lpstr>
      <vt:lpstr>PowerPoint Presentation</vt:lpstr>
      <vt:lpstr>PowerPoint Presentation</vt:lpstr>
      <vt:lpstr>Demonstrating competency Behavioral Indicators of Integrative Nursing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Integrative Nursing</dc:title>
  <dc:creator>Linck, Raney R.</dc:creator>
  <cp:lastModifiedBy>Linck, Raney R.</cp:lastModifiedBy>
  <cp:revision>3</cp:revision>
  <dcterms:created xsi:type="dcterms:W3CDTF">2022-03-28T17:03:35Z</dcterms:created>
  <dcterms:modified xsi:type="dcterms:W3CDTF">2022-07-29T17:21:34Z</dcterms:modified>
</cp:coreProperties>
</file>