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6" roundtripDataSignature="AMtx7mhdoOHJjLjFs3mLC0ZJO7NaTOI/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1119"/>
    <a:srgbClr val="E53734"/>
    <a:srgbClr val="5E34B1"/>
    <a:srgbClr val="039AE5"/>
    <a:srgbClr val="43A046"/>
    <a:srgbClr val="FED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87AA690-9C01-4210-8C1E-0301A2A5B810}">
  <a:tblStyle styleId="{887AA690-9C01-4210-8C1E-0301A2A5B81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>
        <p:scale>
          <a:sx n="120" d="100"/>
          <a:sy n="120" d="100"/>
        </p:scale>
        <p:origin x="736" y="208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customschemas.google.com/relationships/presentationmetadata" Target="meta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9" Type="http://schemas.openxmlformats.org/officeDocument/2006/relationships/theme" Target="theme/theme1.xml"/><Relationship Id="rId4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5b24191e5_0_1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ge5b24191e5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e51180df03_2_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e51180df03_2_7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e51180df03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e51180df03_0_1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51180df03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51180df03_0_2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e51180df03_2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e51180df03_2_8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e51180df03_2_9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e51180df03_2_9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e51180df03_2_4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ge51180df03_2_4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ge51180df03_2_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e51180df03_2_39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ge51180df03_2_39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ge51180df03_2_3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e51180df03_2_4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e51180df03_2_4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ge51180df03_2_4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ge51180df03_2_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Google Shape;54;ge51180df03_2_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ge51180df03_2_4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ge51180df03_2_8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ge51180df03_2_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ge51180df03_2_1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ge51180df03_2_1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ge51180df03_2_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e51180df03_2_1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ge51180df03_2_1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ge51180df03_2_1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ge51180df03_2_1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ge51180df03_2_2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ge51180df03_2_2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e51180df03_2_23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ge51180df03_2_23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ge51180df03_2_2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ge51180df03_2_27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ge51180df03_2_2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ge51180df03_2_30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ge51180df03_2_30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ge51180df03_2_30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ge51180df03_2_30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ge51180df03_2_3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ge51180df03_2_36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ge51180df03_2_3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e51180df03_2_0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ge51180df03_2_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ge51180df03_2_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org0227@umn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nnext.com/pre-class-prep-exemplars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e5b24191e5_0_11"/>
          <p:cNvSpPr/>
          <p:nvPr/>
        </p:nvSpPr>
        <p:spPr>
          <a:xfrm>
            <a:off x="0" y="4508938"/>
            <a:ext cx="9144000" cy="2349012"/>
          </a:xfrm>
          <a:prstGeom prst="roundRect">
            <a:avLst>
              <a:gd name="adj" fmla="val 0"/>
            </a:avLst>
          </a:prstGeom>
          <a:solidFill>
            <a:srgbClr val="FFF2C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ge5b24191e5_0_11"/>
          <p:cNvSpPr txBox="1">
            <a:spLocks noGrp="1"/>
          </p:cNvSpPr>
          <p:nvPr>
            <p:ph type="ctrTitle"/>
          </p:nvPr>
        </p:nvSpPr>
        <p:spPr>
          <a:xfrm>
            <a:off x="234662" y="981324"/>
            <a:ext cx="8724600" cy="344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177" b="1" dirty="0">
                <a:solidFill>
                  <a:srgbClr val="7A0005"/>
                </a:solidFill>
              </a:rPr>
              <a:t>Student Experience in a</a:t>
            </a:r>
            <a:endParaRPr sz="4177" b="1" dirty="0">
              <a:solidFill>
                <a:srgbClr val="7A0005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4177" b="1" dirty="0">
                <a:solidFill>
                  <a:srgbClr val="7A0005"/>
                </a:solidFill>
              </a:rPr>
              <a:t>Flipped Classroom:</a:t>
            </a:r>
            <a:endParaRPr sz="4177" b="1" dirty="0">
              <a:solidFill>
                <a:srgbClr val="7A0005"/>
              </a:solidFill>
            </a:endParaRPr>
          </a:p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3500" b="1" dirty="0"/>
              <a:t>Evaluation of Pre-Class</a:t>
            </a:r>
            <a:endParaRPr sz="35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</a:pPr>
            <a:r>
              <a:rPr lang="en-US" sz="3500" b="1" dirty="0"/>
              <a:t>Preparation Strategies</a:t>
            </a:r>
            <a:endParaRPr sz="3500" b="1" dirty="0"/>
          </a:p>
        </p:txBody>
      </p:sp>
      <p:sp>
        <p:nvSpPr>
          <p:cNvPr id="62" name="Google Shape;62;ge5b24191e5_0_11"/>
          <p:cNvSpPr txBox="1">
            <a:spLocks noGrp="1"/>
          </p:cNvSpPr>
          <p:nvPr>
            <p:ph type="subTitle" idx="1"/>
          </p:nvPr>
        </p:nvSpPr>
        <p:spPr>
          <a:xfrm>
            <a:off x="1888931" y="4931449"/>
            <a:ext cx="5358722" cy="15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888888"/>
              </a:buClr>
              <a:buSzPts val="3200"/>
              <a:buNone/>
            </a:pPr>
            <a:r>
              <a:rPr lang="en-US" sz="2400" b="1" dirty="0">
                <a:solidFill>
                  <a:schemeClr val="dk1"/>
                </a:solidFill>
              </a:rPr>
              <a:t>Linnea </a:t>
            </a:r>
            <a:r>
              <a:rPr lang="en-US" sz="2400" b="1" dirty="0" err="1">
                <a:solidFill>
                  <a:schemeClr val="dk1"/>
                </a:solidFill>
              </a:rPr>
              <a:t>Benike</a:t>
            </a:r>
            <a:r>
              <a:rPr lang="en-US" sz="2400" b="1" dirty="0">
                <a:solidFill>
                  <a:schemeClr val="dk1"/>
                </a:solidFill>
              </a:rPr>
              <a:t>, DNP, RN, PCCN</a:t>
            </a:r>
            <a:endParaRPr sz="2400" b="1"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sz="2400" b="1" dirty="0">
                <a:solidFill>
                  <a:schemeClr val="dk1"/>
                </a:solidFill>
              </a:rPr>
              <a:t>Raney Linck, DNP, RN</a:t>
            </a:r>
            <a:endParaRPr sz="2000" b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 sz="2000" b="1" dirty="0">
              <a:solidFill>
                <a:schemeClr val="dk1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i="1" u="sng" dirty="0">
                <a:solidFill>
                  <a:srgbClr val="7A0005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jorg0227@umn.edu</a:t>
            </a:r>
            <a:r>
              <a:rPr lang="en-US" sz="1600" i="1" dirty="0">
                <a:solidFill>
                  <a:srgbClr val="7A0005"/>
                </a:solidFill>
              </a:rPr>
              <a:t>                 </a:t>
            </a:r>
            <a:r>
              <a:rPr lang="en-US" sz="1600" i="1" u="sng" dirty="0" err="1">
                <a:solidFill>
                  <a:srgbClr val="7A0005"/>
                </a:solidFill>
              </a:rPr>
              <a:t>raney.linck@stthomas.edu</a:t>
            </a:r>
            <a:endParaRPr sz="2000" u="sng" dirty="0">
              <a:solidFill>
                <a:schemeClr val="dk1"/>
              </a:solidFill>
            </a:endParaRPr>
          </a:p>
        </p:txBody>
      </p:sp>
      <p:pic>
        <p:nvPicPr>
          <p:cNvPr id="63" name="Google Shape;63;ge5b24191e5_0_11"/>
          <p:cNvPicPr preferRelativeResize="0"/>
          <p:nvPr/>
        </p:nvPicPr>
        <p:blipFill rotWithShape="1">
          <a:blip r:embed="rId4">
            <a:alphaModFix/>
          </a:blip>
          <a:srcRect l="8377" r="1637"/>
          <a:stretch/>
        </p:blipFill>
        <p:spPr>
          <a:xfrm>
            <a:off x="0" y="0"/>
            <a:ext cx="9144000" cy="70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ge5b24191e5_0_1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335274" y="4931449"/>
            <a:ext cx="1623977" cy="1615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ge5b24191e5_0_11"/>
          <p:cNvPicPr preferRelativeResize="0"/>
          <p:nvPr/>
        </p:nvPicPr>
        <p:blipFill rotWithShape="1">
          <a:blip r:embed="rId6">
            <a:alphaModFix/>
          </a:blip>
          <a:srcRect t="3900" b="23197"/>
          <a:stretch/>
        </p:blipFill>
        <p:spPr>
          <a:xfrm>
            <a:off x="234662" y="4863075"/>
            <a:ext cx="1566649" cy="161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51180df03_2_75"/>
          <p:cNvSpPr/>
          <p:nvPr/>
        </p:nvSpPr>
        <p:spPr>
          <a:xfrm>
            <a:off x="231025" y="1025100"/>
            <a:ext cx="8643600" cy="3720300"/>
          </a:xfrm>
          <a:prstGeom prst="roundRect">
            <a:avLst>
              <a:gd name="adj" fmla="val 0"/>
            </a:avLst>
          </a:prstGeom>
          <a:solidFill>
            <a:srgbClr val="FFF2CC"/>
          </a:solidFill>
          <a:ln w="9525" cap="flat" cmpd="sng">
            <a:solidFill>
              <a:srgbClr val="7A000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1" name="Google Shape;71;ge51180df03_2_75"/>
          <p:cNvSpPr txBox="1">
            <a:spLocks noGrp="1"/>
          </p:cNvSpPr>
          <p:nvPr>
            <p:ph type="body" idx="1"/>
          </p:nvPr>
        </p:nvSpPr>
        <p:spPr>
          <a:xfrm>
            <a:off x="295475" y="1099525"/>
            <a:ext cx="8643600" cy="3505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000" b="1">
                <a:solidFill>
                  <a:srgbClr val="7A0005"/>
                </a:solidFill>
              </a:rPr>
              <a:t>FLIPPED CLASSROOM (FC) </a:t>
            </a:r>
            <a:r>
              <a:rPr lang="en-US" sz="2000" b="1">
                <a:solidFill>
                  <a:srgbClr val="7A0005"/>
                </a:solidFill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MODEL</a:t>
            </a:r>
            <a:r>
              <a:rPr lang="en-US" sz="2000" b="1">
                <a:solidFill>
                  <a:srgbClr val="7A0005"/>
                </a:solidFill>
              </a:rPr>
              <a:t>:</a:t>
            </a:r>
            <a:endParaRPr b="1">
              <a:solidFill>
                <a:srgbClr val="7A0005"/>
              </a:solidFill>
            </a:endParaRPr>
          </a:p>
          <a:p>
            <a:pPr marL="228600" lvl="0" indent="-215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-US" sz="1600" b="1">
                <a:solidFill>
                  <a:srgbClr val="7A0005"/>
                </a:solidFill>
              </a:rPr>
              <a:t>FC is tech-enhanced pre-class knowledge transmission + in-class interaction to enhance higher cognitive thinking</a:t>
            </a:r>
            <a:r>
              <a:rPr lang="en-US" sz="1400" i="1">
                <a:solidFill>
                  <a:srgbClr val="7A0005"/>
                </a:solidFill>
              </a:rPr>
              <a:t>. </a:t>
            </a:r>
            <a:r>
              <a:rPr lang="en-US" sz="1600">
                <a:solidFill>
                  <a:schemeClr val="dk1"/>
                </a:solidFill>
              </a:rPr>
              <a:t>FC requires careful design of both pre-class activities for learning and in-class application </a:t>
            </a:r>
            <a:r>
              <a:rPr lang="en-US" sz="1400" i="1">
                <a:solidFill>
                  <a:schemeClr val="dk1"/>
                </a:solidFill>
              </a:rPr>
              <a:t>(Chen et al., 2018; Bingen et al., 2020).</a:t>
            </a:r>
            <a:r>
              <a:rPr lang="en-US" sz="1600">
                <a:solidFill>
                  <a:schemeClr val="dk1"/>
                </a:solidFill>
              </a:rPr>
              <a:t> </a:t>
            </a:r>
            <a:endParaRPr sz="1600">
              <a:solidFill>
                <a:schemeClr val="dk1"/>
              </a:solidFill>
            </a:endParaRPr>
          </a:p>
          <a:p>
            <a:pPr marL="228600" lvl="0" indent="-215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 sz="1600" b="1">
                <a:solidFill>
                  <a:srgbClr val="7A0005"/>
                </a:solidFill>
              </a:rPr>
              <a:t>FC has positive or equal effect on academic outcomes for students in health professions</a:t>
            </a:r>
            <a:r>
              <a:rPr lang="en-US" sz="1600">
                <a:solidFill>
                  <a:srgbClr val="7A0005"/>
                </a:solidFill>
              </a:rPr>
              <a:t>,</a:t>
            </a:r>
            <a:r>
              <a:rPr lang="en-US" sz="1600">
                <a:solidFill>
                  <a:schemeClr val="dk1"/>
                </a:solidFill>
              </a:rPr>
              <a:t> though differences in structure, methods, and application of the FC model limited generalizability </a:t>
            </a:r>
            <a:r>
              <a:rPr lang="en-US" sz="1400" i="1">
                <a:solidFill>
                  <a:schemeClr val="dk1"/>
                </a:solidFill>
              </a:rPr>
              <a:t>(meta-analyses by Chen et al., 2018 &amp; Evans et al., 2019).</a:t>
            </a:r>
            <a:endParaRPr sz="1400" i="1">
              <a:solidFill>
                <a:schemeClr val="dk1"/>
              </a:solidFill>
            </a:endParaRPr>
          </a:p>
          <a:p>
            <a:pPr marL="228600" lvl="0" indent="-21590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SzPts val="1600"/>
              <a:buChar char="●"/>
            </a:pPr>
            <a:r>
              <a:rPr lang="en-US" sz="1600" b="1">
                <a:solidFill>
                  <a:srgbClr val="7A0005"/>
                </a:solidFill>
              </a:rPr>
              <a:t>More study of specific pre-class learning methods</a:t>
            </a:r>
            <a:r>
              <a:rPr lang="en-US" sz="1600">
                <a:solidFill>
                  <a:schemeClr val="dk1"/>
                </a:solidFill>
              </a:rPr>
              <a:t> is needed from student perspective. </a:t>
            </a:r>
            <a:endParaRPr sz="1600">
              <a:solidFill>
                <a:schemeClr val="dk1"/>
              </a:solidFill>
            </a:endParaRPr>
          </a:p>
          <a:p>
            <a:pPr marL="228600" lvl="0" indent="-21590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SzPts val="1600"/>
              <a:buChar char="●"/>
            </a:pPr>
            <a:r>
              <a:rPr lang="en-US" sz="1600" b="1">
                <a:solidFill>
                  <a:srgbClr val="7A0005"/>
                </a:solidFill>
              </a:rPr>
              <a:t>Designing pre-class preparation activities is key</a:t>
            </a:r>
            <a:r>
              <a:rPr lang="en-US" sz="1600">
                <a:solidFill>
                  <a:srgbClr val="7A0005"/>
                </a:solidFill>
              </a:rPr>
              <a:t> </a:t>
            </a:r>
            <a:r>
              <a:rPr lang="en-US" sz="1600">
                <a:solidFill>
                  <a:schemeClr val="dk1"/>
                </a:solidFill>
              </a:rPr>
              <a:t>to support student mastery, particularly with topics requiring understanding of physiology </a:t>
            </a:r>
            <a:r>
              <a:rPr lang="en-US" sz="1400" i="1">
                <a:solidFill>
                  <a:schemeClr val="dk1"/>
                </a:solidFill>
              </a:rPr>
              <a:t>(Bingen et al., 2020).</a:t>
            </a:r>
            <a:endParaRPr sz="1600">
              <a:solidFill>
                <a:schemeClr val="dk1"/>
              </a:solidFill>
            </a:endParaRPr>
          </a:p>
        </p:txBody>
      </p:sp>
      <p:sp>
        <p:nvSpPr>
          <p:cNvPr id="74" name="Google Shape;74;ge51180df03_2_75"/>
          <p:cNvSpPr txBox="1"/>
          <p:nvPr/>
        </p:nvSpPr>
        <p:spPr>
          <a:xfrm>
            <a:off x="231025" y="4943525"/>
            <a:ext cx="8643600" cy="150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>
                <a:solidFill>
                  <a:srgbClr val="7A0005"/>
                </a:solidFill>
              </a:rPr>
              <a:t>IMPLEMENTATION: </a:t>
            </a:r>
            <a:endParaRPr sz="2000" b="1">
              <a:solidFill>
                <a:srgbClr val="7A0005"/>
              </a:solidFill>
            </a:endParaRPr>
          </a:p>
          <a:p>
            <a:pPr marL="285750" lvl="0" indent="-2159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-US" sz="1600" b="1">
                <a:solidFill>
                  <a:srgbClr val="7A0005"/>
                </a:solidFill>
              </a:rPr>
              <a:t>Four tech-enhanced pre-class learning strategies were implemented </a:t>
            </a:r>
            <a:r>
              <a:rPr lang="en-US" sz="1600">
                <a:solidFill>
                  <a:schemeClr val="dk1"/>
                </a:solidFill>
              </a:rPr>
              <a:t>in a senior-level baccalaureate medical-surgical nursing course to support the FC model.</a:t>
            </a:r>
            <a:endParaRPr sz="1600">
              <a:solidFill>
                <a:schemeClr val="dk1"/>
              </a:solidFill>
            </a:endParaRPr>
          </a:p>
          <a:p>
            <a:pPr marL="285750" lvl="0" indent="-215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7A0005"/>
              </a:buClr>
              <a:buSzPts val="1600"/>
              <a:buChar char="●"/>
            </a:pPr>
            <a:r>
              <a:rPr lang="en-US" sz="1600" b="1">
                <a:solidFill>
                  <a:srgbClr val="7A0005"/>
                </a:solidFill>
              </a:rPr>
              <a:t>Students’ perceptions were evaluated with a single-group, post-intervention design. </a:t>
            </a:r>
            <a:endParaRPr b="1">
              <a:solidFill>
                <a:srgbClr val="7A0005"/>
              </a:solidFill>
            </a:endParaRPr>
          </a:p>
        </p:txBody>
      </p:sp>
      <p:pic>
        <p:nvPicPr>
          <p:cNvPr id="10" name="Google Shape;80;ge51180df03_0_17">
            <a:extLst>
              <a:ext uri="{FF2B5EF4-FFF2-40B4-BE49-F238E27FC236}">
                <a16:creationId xmlns:a16="http://schemas.microsoft.com/office/drawing/2014/main" id="{0CFDB7D5-4D06-DF4C-BDC7-62110CEB582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63473" r="1639"/>
          <a:stretch/>
        </p:blipFill>
        <p:spPr>
          <a:xfrm>
            <a:off x="5598925" y="0"/>
            <a:ext cx="3545075" cy="7057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81;ge51180df03_0_17">
            <a:extLst>
              <a:ext uri="{FF2B5EF4-FFF2-40B4-BE49-F238E27FC236}">
                <a16:creationId xmlns:a16="http://schemas.microsoft.com/office/drawing/2014/main" id="{63DE76E9-1606-FB43-946D-837C9BCB465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5900700" cy="705600"/>
          </a:xfrm>
          <a:prstGeom prst="rect">
            <a:avLst/>
          </a:prstGeom>
          <a:solidFill>
            <a:schemeClr val="lt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7A0005"/>
                </a:solidFill>
              </a:rPr>
              <a:t>Background</a:t>
            </a:r>
            <a:endParaRPr sz="3000" b="1" dirty="0">
              <a:solidFill>
                <a:srgbClr val="7A0005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553E0E-A7A7-E14C-AC9D-CF1EE2F77F31}"/>
              </a:ext>
            </a:extLst>
          </p:cNvPr>
          <p:cNvSpPr/>
          <p:nvPr/>
        </p:nvSpPr>
        <p:spPr>
          <a:xfrm>
            <a:off x="0" y="10510"/>
            <a:ext cx="9144000" cy="705700"/>
          </a:xfrm>
          <a:prstGeom prst="rect">
            <a:avLst/>
          </a:prstGeom>
          <a:noFill/>
          <a:ln w="31750">
            <a:solidFill>
              <a:srgbClr val="7811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Google Shape;79;ge51180df03_0_17"/>
          <p:cNvGraphicFramePr/>
          <p:nvPr/>
        </p:nvGraphicFramePr>
        <p:xfrm>
          <a:off x="436875" y="972305"/>
          <a:ext cx="8432400" cy="5523685"/>
        </p:xfrm>
        <a:graphic>
          <a:graphicData uri="http://schemas.openxmlformats.org/drawingml/2006/table">
            <a:tbl>
              <a:tblPr>
                <a:noFill/>
                <a:tableStyleId>{887AA690-9C01-4210-8C1E-0301A2A5B810}</a:tableStyleId>
              </a:tblPr>
              <a:tblGrid>
                <a:gridCol w="2057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5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8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327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STRATEGY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STRUCTURE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AIM</a:t>
                      </a:r>
                      <a:endParaRPr b="1"/>
                    </a:p>
                  </a:txBody>
                  <a:tcPr marL="91425" marR="91425" marT="91425" marB="91425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3025">
                <a:tc>
                  <a:txBody>
                    <a:bodyPr/>
                    <a:lstStyle/>
                    <a:p>
                      <a:pPr marL="11430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7A0005"/>
                          </a:solidFill>
                        </a:rPr>
                        <a:t>ECG Core Concepts document</a:t>
                      </a:r>
                      <a:endParaRPr sz="1800" b="1">
                        <a:solidFill>
                          <a:srgbClr val="7A0005"/>
                        </a:solidFill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03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➔"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Multi-page document (4-8 pages)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285750" lvl="0" indent="-203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➔"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Summarized most important concepts using tables and images for comparison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285750" lvl="0" indent="-203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➔"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Synthesized key points from assigned readings and prep materials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285750" lvl="0" indent="-203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➔"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Included key definitions and acronyms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Enhance students’ understanding of core concepts included in the module prior to engaging in active learning</a:t>
                      </a:r>
                      <a:endParaRPr/>
                    </a:p>
                  </a:txBody>
                  <a:tcPr marL="91425" marR="91425" marT="91425" marB="91425" anchor="ctr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8075">
                <a:tc>
                  <a:txBody>
                    <a:bodyPr/>
                    <a:lstStyle/>
                    <a:p>
                      <a:pPr marL="11430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7A0005"/>
                          </a:solidFill>
                        </a:rPr>
                        <a:t>Pre-class videos</a:t>
                      </a:r>
                      <a:endParaRPr sz="1800" b="1">
                        <a:solidFill>
                          <a:srgbClr val="7A0005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03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➔"/>
                      </a:pPr>
                      <a:r>
                        <a:rPr lang="en-US"/>
                        <a:t>5-15 min. VoiceThread presentations</a:t>
                      </a:r>
                      <a:endParaRPr/>
                    </a:p>
                    <a:p>
                      <a:pPr marL="285750" lvl="0" indent="-203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➔"/>
                      </a:pPr>
                      <a:r>
                        <a:rPr lang="en-US"/>
                        <a:t>Focused on foundational concepts</a:t>
                      </a:r>
                      <a:endParaRPr/>
                    </a:p>
                    <a:p>
                      <a:pPr marL="285750" lvl="0" indent="-203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➔"/>
                      </a:pPr>
                      <a:r>
                        <a:rPr lang="en-US"/>
                        <a:t>Some modules had multiple video presentations, subdivided into topics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Establish baseline knowledge of physiology and pathophysiology content prior to active learning during synchronous class sessions</a:t>
                      </a:r>
                      <a:endParaRPr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3750">
                <a:tc>
                  <a:txBody>
                    <a:bodyPr/>
                    <a:lstStyle/>
                    <a:p>
                      <a:pPr marL="11430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7A0005"/>
                          </a:solidFill>
                        </a:rPr>
                        <a:t>More detailed weekly objectives</a:t>
                      </a:r>
                      <a:endParaRPr sz="1800" b="1">
                        <a:solidFill>
                          <a:srgbClr val="7A0005"/>
                        </a:solidFill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03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➔"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Broad learning objectives presented first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  <a:p>
                      <a:pPr marL="285750" lvl="0" indent="-203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➔"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Additional detail for each objective presented in bulleted format</a:t>
                      </a:r>
                      <a:endParaRPr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Focus students’ study and learning efforts toward required content</a:t>
                      </a:r>
                      <a:endParaRPr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03500">
                <a:tc>
                  <a:txBody>
                    <a:bodyPr/>
                    <a:lstStyle/>
                    <a:p>
                      <a:pPr marL="11430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>
                          <a:solidFill>
                            <a:srgbClr val="7A0005"/>
                          </a:solidFill>
                        </a:rPr>
                        <a:t>“Ticket for Entry” prep worksheets</a:t>
                      </a:r>
                      <a:endParaRPr sz="1800" b="1">
                        <a:solidFill>
                          <a:srgbClr val="7A0005"/>
                        </a:solidFill>
                      </a:endParaRPr>
                    </a:p>
                  </a:txBody>
                  <a:tcPr marL="91425" marR="91425" marT="91425" marB="91425" anchor="ctr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03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➔"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1-3 page fillable PDF worksheet </a:t>
                      </a:r>
                      <a:r>
                        <a:rPr lang="en-US" i="1">
                          <a:solidFill>
                            <a:schemeClr val="dk1"/>
                          </a:solidFill>
                        </a:rPr>
                        <a:t>(matching, fill-in-the-blank, case study, and multiple choice questions).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  <a:p>
                      <a:pPr marL="285750" lvl="0" indent="-2032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➔"/>
                      </a:pPr>
                      <a:r>
                        <a:rPr lang="en-US">
                          <a:solidFill>
                            <a:schemeClr val="dk1"/>
                          </a:solidFill>
                        </a:rPr>
                        <a:t>Point earned for completion </a:t>
                      </a:r>
                      <a:r>
                        <a:rPr lang="en-US" i="1">
                          <a:solidFill>
                            <a:schemeClr val="dk1"/>
                          </a:solidFill>
                        </a:rPr>
                        <a:t>(not graded for correct answers)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Verify students’ participation in pre-class preparation work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Assist students in preparing for class</a:t>
                      </a:r>
                      <a:endParaRPr/>
                    </a:p>
                  </a:txBody>
                  <a:tcPr marL="91425" marR="91425" marT="91425" marB="91425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80" name="Google Shape;80;ge51180df03_0_17"/>
          <p:cNvPicPr preferRelativeResize="0"/>
          <p:nvPr/>
        </p:nvPicPr>
        <p:blipFill rotWithShape="1">
          <a:blip r:embed="rId3">
            <a:alphaModFix/>
          </a:blip>
          <a:srcRect l="63473" r="1639"/>
          <a:stretch/>
        </p:blipFill>
        <p:spPr>
          <a:xfrm>
            <a:off x="5598925" y="0"/>
            <a:ext cx="3545075" cy="7057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ge51180df03_0_17"/>
          <p:cNvSpPr txBox="1">
            <a:spLocks noGrp="1"/>
          </p:cNvSpPr>
          <p:nvPr>
            <p:ph type="title"/>
          </p:nvPr>
        </p:nvSpPr>
        <p:spPr>
          <a:xfrm>
            <a:off x="0" y="0"/>
            <a:ext cx="5900700" cy="705600"/>
          </a:xfrm>
          <a:prstGeom prst="rect">
            <a:avLst/>
          </a:prstGeom>
          <a:solidFill>
            <a:schemeClr val="lt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>
                <a:solidFill>
                  <a:srgbClr val="7A0005"/>
                </a:solidFill>
              </a:rPr>
              <a:t>Our Approach</a:t>
            </a:r>
            <a:endParaRPr sz="3000" b="1">
              <a:solidFill>
                <a:srgbClr val="7A0005"/>
              </a:solidFill>
            </a:endParaRPr>
          </a:p>
        </p:txBody>
      </p:sp>
      <p:sp>
        <p:nvSpPr>
          <p:cNvPr id="82" name="Google Shape;82;ge51180df03_0_17"/>
          <p:cNvSpPr/>
          <p:nvPr/>
        </p:nvSpPr>
        <p:spPr>
          <a:xfrm>
            <a:off x="114850" y="1836925"/>
            <a:ext cx="602400" cy="568500"/>
          </a:xfrm>
          <a:prstGeom prst="ellipse">
            <a:avLst/>
          </a:prstGeom>
          <a:solidFill>
            <a:srgbClr val="7A00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</a:rPr>
              <a:t>1</a:t>
            </a:r>
            <a:endParaRPr sz="2400" b="1">
              <a:solidFill>
                <a:schemeClr val="lt1"/>
              </a:solidFill>
            </a:endParaRPr>
          </a:p>
        </p:txBody>
      </p:sp>
      <p:sp>
        <p:nvSpPr>
          <p:cNvPr id="83" name="Google Shape;83;ge51180df03_0_17"/>
          <p:cNvSpPr/>
          <p:nvPr/>
        </p:nvSpPr>
        <p:spPr>
          <a:xfrm>
            <a:off x="114850" y="3219350"/>
            <a:ext cx="602400" cy="568500"/>
          </a:xfrm>
          <a:prstGeom prst="ellipse">
            <a:avLst/>
          </a:prstGeom>
          <a:solidFill>
            <a:srgbClr val="7A00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</a:rPr>
              <a:t>2</a:t>
            </a:r>
            <a:endParaRPr sz="2400" b="1">
              <a:solidFill>
                <a:schemeClr val="lt1"/>
              </a:solidFill>
            </a:endParaRPr>
          </a:p>
        </p:txBody>
      </p:sp>
      <p:sp>
        <p:nvSpPr>
          <p:cNvPr id="84" name="Google Shape;84;ge51180df03_0_17"/>
          <p:cNvSpPr/>
          <p:nvPr/>
        </p:nvSpPr>
        <p:spPr>
          <a:xfrm>
            <a:off x="114850" y="4409175"/>
            <a:ext cx="602400" cy="568500"/>
          </a:xfrm>
          <a:prstGeom prst="ellipse">
            <a:avLst/>
          </a:prstGeom>
          <a:solidFill>
            <a:srgbClr val="7A00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</a:rPr>
              <a:t>3</a:t>
            </a:r>
            <a:endParaRPr sz="2400" b="1">
              <a:solidFill>
                <a:schemeClr val="lt1"/>
              </a:solidFill>
            </a:endParaRPr>
          </a:p>
        </p:txBody>
      </p:sp>
      <p:sp>
        <p:nvSpPr>
          <p:cNvPr id="85" name="Google Shape;85;ge51180df03_0_17"/>
          <p:cNvSpPr/>
          <p:nvPr/>
        </p:nvSpPr>
        <p:spPr>
          <a:xfrm>
            <a:off x="114850" y="5599000"/>
            <a:ext cx="602400" cy="568500"/>
          </a:xfrm>
          <a:prstGeom prst="ellipse">
            <a:avLst/>
          </a:prstGeom>
          <a:solidFill>
            <a:srgbClr val="7A00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</a:rPr>
              <a:t>4</a:t>
            </a:r>
            <a:endParaRPr sz="2400" b="1">
              <a:solidFill>
                <a:schemeClr val="lt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CCB6673-922A-0F48-8259-A076793D39B7}"/>
              </a:ext>
            </a:extLst>
          </p:cNvPr>
          <p:cNvSpPr/>
          <p:nvPr/>
        </p:nvSpPr>
        <p:spPr>
          <a:xfrm>
            <a:off x="0" y="10510"/>
            <a:ext cx="9144000" cy="705700"/>
          </a:xfrm>
          <a:prstGeom prst="rect">
            <a:avLst/>
          </a:prstGeom>
          <a:noFill/>
          <a:ln w="31750">
            <a:solidFill>
              <a:srgbClr val="7811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51180df03_0_22"/>
          <p:cNvSpPr txBox="1">
            <a:spLocks noGrp="1"/>
          </p:cNvSpPr>
          <p:nvPr>
            <p:ph type="body" idx="1"/>
          </p:nvPr>
        </p:nvSpPr>
        <p:spPr>
          <a:xfrm>
            <a:off x="120125" y="787194"/>
            <a:ext cx="8884200" cy="705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dirty="0">
                <a:solidFill>
                  <a:schemeClr val="dk1"/>
                </a:solidFill>
              </a:rPr>
              <a:t>Student response rate: 84.7% </a:t>
            </a:r>
            <a:r>
              <a:rPr lang="en-US" sz="1400" i="1" dirty="0">
                <a:solidFill>
                  <a:schemeClr val="dk1"/>
                </a:solidFill>
              </a:rPr>
              <a:t>(105/124 students – anonymous online survey)</a:t>
            </a:r>
            <a:endParaRPr sz="1400" i="1" dirty="0">
              <a:solidFill>
                <a:schemeClr val="dk1"/>
              </a:solidFill>
            </a:endParaRPr>
          </a:p>
          <a:p>
            <a:pPr marL="342900" lvl="0" indent="-215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-US" sz="1600" i="1" dirty="0">
                <a:solidFill>
                  <a:schemeClr val="dk1"/>
                </a:solidFill>
              </a:rPr>
              <a:t>Scale:</a:t>
            </a:r>
            <a:r>
              <a:rPr lang="en-US" sz="1600" b="1" dirty="0"/>
              <a:t> </a:t>
            </a:r>
            <a:r>
              <a:rPr lang="en-US" sz="1600" b="1" dirty="0">
                <a:solidFill>
                  <a:srgbClr val="980000"/>
                </a:solidFill>
                <a:highlight>
                  <a:srgbClr val="F4CCCC"/>
                </a:highlight>
              </a:rPr>
              <a:t>Strongly disagree</a:t>
            </a:r>
            <a:r>
              <a:rPr lang="en-US" sz="1600" b="1" dirty="0"/>
              <a:t>   </a:t>
            </a:r>
            <a:r>
              <a:rPr lang="en-US" sz="1600" b="1" dirty="0">
                <a:solidFill>
                  <a:srgbClr val="9900FF"/>
                </a:solidFill>
                <a:highlight>
                  <a:srgbClr val="D9D2E9"/>
                </a:highlight>
              </a:rPr>
              <a:t>Disagree</a:t>
            </a:r>
            <a:r>
              <a:rPr lang="en-US" sz="1600" b="1" dirty="0"/>
              <a:t>   </a:t>
            </a:r>
            <a:r>
              <a:rPr lang="en-US" sz="1600" b="1" dirty="0">
                <a:solidFill>
                  <a:srgbClr val="0000FF"/>
                </a:solidFill>
                <a:highlight>
                  <a:srgbClr val="CFE2F3"/>
                </a:highlight>
              </a:rPr>
              <a:t>Neither agree nor disagree</a:t>
            </a:r>
            <a:r>
              <a:rPr lang="en-US" sz="1600" b="1" dirty="0"/>
              <a:t>   </a:t>
            </a:r>
            <a:r>
              <a:rPr lang="en-US" sz="1600" b="1" dirty="0">
                <a:solidFill>
                  <a:srgbClr val="38761D"/>
                </a:solidFill>
                <a:highlight>
                  <a:srgbClr val="D9EAD3"/>
                </a:highlight>
              </a:rPr>
              <a:t>Agree</a:t>
            </a:r>
            <a:r>
              <a:rPr lang="en-US" sz="1600" b="1" dirty="0"/>
              <a:t>   </a:t>
            </a:r>
            <a:r>
              <a:rPr lang="en-US" sz="1600" b="1" dirty="0">
                <a:solidFill>
                  <a:srgbClr val="B45F06"/>
                </a:solidFill>
                <a:highlight>
                  <a:srgbClr val="FFF2CC"/>
                </a:highlight>
              </a:rPr>
              <a:t>Strongly agree</a:t>
            </a:r>
            <a:endParaRPr sz="2300" b="1" dirty="0">
              <a:solidFill>
                <a:srgbClr val="B45F06"/>
              </a:solidFill>
              <a:highlight>
                <a:srgbClr val="FFF2CC"/>
              </a:highlight>
            </a:endParaRPr>
          </a:p>
        </p:txBody>
      </p:sp>
      <p:graphicFrame>
        <p:nvGraphicFramePr>
          <p:cNvPr id="93" name="Google Shape;93;ge51180df03_0_22"/>
          <p:cNvGraphicFramePr/>
          <p:nvPr>
            <p:extLst>
              <p:ext uri="{D42A27DB-BD31-4B8C-83A1-F6EECF244321}">
                <p14:modId xmlns:p14="http://schemas.microsoft.com/office/powerpoint/2010/main" val="3467250789"/>
              </p:ext>
            </p:extLst>
          </p:nvPr>
        </p:nvGraphicFramePr>
        <p:xfrm>
          <a:off x="411324" y="1524552"/>
          <a:ext cx="3826425" cy="4954035"/>
        </p:xfrm>
        <a:graphic>
          <a:graphicData uri="http://schemas.openxmlformats.org/drawingml/2006/table">
            <a:tbl>
              <a:tblPr>
                <a:noFill/>
                <a:tableStyleId>{887AA690-9C01-4210-8C1E-0301A2A5B810}</a:tableStyleId>
              </a:tblPr>
              <a:tblGrid>
                <a:gridCol w="38264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315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/>
                        <a:t>SURVEY QUESTION</a:t>
                      </a:r>
                      <a:endParaRPr b="1"/>
                    </a:p>
                  </a:txBody>
                  <a:tcPr marL="91425" marR="91425" marT="91425" marB="91425"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54525">
                <a:tc>
                  <a:txBody>
                    <a:bodyPr/>
                    <a:lstStyle/>
                    <a:p>
                      <a:pPr marL="3429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i="1">
                          <a:solidFill>
                            <a:srgbClr val="7A0005"/>
                          </a:solidFill>
                        </a:rPr>
                        <a:t>ECG Core Concepts</a:t>
                      </a:r>
                      <a:r>
                        <a:rPr lang="en-US" i="1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b="1" i="1">
                          <a:solidFill>
                            <a:srgbClr val="7A0005"/>
                          </a:solidFill>
                        </a:rPr>
                        <a:t>Documents </a:t>
                      </a:r>
                      <a:r>
                        <a:rPr lang="en-US" i="1">
                          <a:solidFill>
                            <a:schemeClr val="dk1"/>
                          </a:solidFill>
                        </a:rPr>
                        <a:t>enhanced my understanding of the course concepts.</a:t>
                      </a:r>
                      <a:endParaRPr i="1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54525">
                <a:tc>
                  <a:txBody>
                    <a:bodyPr/>
                    <a:lstStyle/>
                    <a:p>
                      <a:pPr marL="3429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i="1">
                          <a:solidFill>
                            <a:srgbClr val="7A0005"/>
                          </a:solidFill>
                        </a:rPr>
                        <a:t>Pre-Class Videos</a:t>
                      </a:r>
                      <a:r>
                        <a:rPr lang="en-US" i="1">
                          <a:solidFill>
                            <a:srgbClr val="7A0005"/>
                          </a:solidFill>
                        </a:rPr>
                        <a:t> </a:t>
                      </a:r>
                      <a:r>
                        <a:rPr lang="en-US" b="1" i="1">
                          <a:solidFill>
                            <a:srgbClr val="7A0005"/>
                          </a:solidFill>
                        </a:rPr>
                        <a:t>[VoiceThreads] </a:t>
                      </a:r>
                      <a:r>
                        <a:rPr lang="en-US" i="1"/>
                        <a:t>enhanced my understanding of the course concepts.</a:t>
                      </a:r>
                      <a:endParaRPr i="1"/>
                    </a:p>
                  </a:txBody>
                  <a:tcPr marL="91425" marR="91425" marT="91425" marB="91425" anchor="ctr">
                    <a:lnT w="9525" cap="flat" cmpd="sng">
                      <a:solidFill>
                        <a:srgbClr val="9E9E9E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54525">
                <a:tc>
                  <a:txBody>
                    <a:bodyPr/>
                    <a:lstStyle/>
                    <a:p>
                      <a:pPr marL="3429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i="1" dirty="0">
                          <a:solidFill>
                            <a:srgbClr val="7A0005"/>
                          </a:solidFill>
                        </a:rPr>
                        <a:t>More Detailed Learning Objectives </a:t>
                      </a:r>
                      <a:r>
                        <a:rPr lang="en-US" i="1" dirty="0">
                          <a:solidFill>
                            <a:schemeClr val="dk1"/>
                          </a:solidFill>
                        </a:rPr>
                        <a:t>helped me to know what to focus on.</a:t>
                      </a:r>
                      <a:endParaRPr i="1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 anchor="ctr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94250">
                <a:tc>
                  <a:txBody>
                    <a:bodyPr/>
                    <a:lstStyle/>
                    <a:p>
                      <a:pPr marL="3429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b="1" i="1" dirty="0">
                          <a:solidFill>
                            <a:srgbClr val="7A0005"/>
                          </a:solidFill>
                        </a:rPr>
                        <a:t>“Ticket for Entry” Prep Worksheets </a:t>
                      </a:r>
                      <a:r>
                        <a:rPr lang="en-US" i="1" dirty="0">
                          <a:solidFill>
                            <a:schemeClr val="dk1"/>
                          </a:solidFill>
                        </a:rPr>
                        <a:t>helped me prepare for class</a:t>
                      </a:r>
                      <a:r>
                        <a:rPr lang="en-US" i="1" dirty="0">
                          <a:solidFill>
                            <a:srgbClr val="781119"/>
                          </a:solidFill>
                        </a:rPr>
                        <a:t>.</a:t>
                      </a:r>
                      <a:r>
                        <a:rPr lang="en-US" b="1" i="1" dirty="0">
                          <a:solidFill>
                            <a:srgbClr val="781119"/>
                          </a:solidFill>
                        </a:rPr>
                        <a:t>*</a:t>
                      </a:r>
                      <a:endParaRPr b="1" i="1" dirty="0">
                        <a:solidFill>
                          <a:srgbClr val="781119"/>
                        </a:solidFill>
                      </a:endParaRPr>
                    </a:p>
                  </a:txBody>
                  <a:tcPr marL="91425" marR="91425" marT="91425" marB="91425" anchor="ctr"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94" name="Google Shape;94;ge51180df03_0_22"/>
          <p:cNvPicPr preferRelativeResize="0"/>
          <p:nvPr/>
        </p:nvPicPr>
        <p:blipFill rotWithShape="1">
          <a:blip r:embed="rId3">
            <a:alphaModFix/>
          </a:blip>
          <a:srcRect b="34593"/>
          <a:stretch/>
        </p:blipFill>
        <p:spPr>
          <a:xfrm>
            <a:off x="4390815" y="4289647"/>
            <a:ext cx="4410886" cy="100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ge51180df03_0_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90750" y="3102672"/>
            <a:ext cx="4410950" cy="1061442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ge51180df03_0_2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90819" y="5422297"/>
            <a:ext cx="4410881" cy="1008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ge51180df03_0_2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390760" y="1989112"/>
            <a:ext cx="4410941" cy="1008737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ge51180df03_0_22"/>
          <p:cNvSpPr txBox="1"/>
          <p:nvPr/>
        </p:nvSpPr>
        <p:spPr>
          <a:xfrm>
            <a:off x="6910225" y="3320897"/>
            <a:ext cx="1651500" cy="615600"/>
          </a:xfrm>
          <a:prstGeom prst="rect">
            <a:avLst/>
          </a:prstGeom>
          <a:solidFill>
            <a:srgbClr val="FED935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B45F06"/>
                </a:solidFill>
              </a:rPr>
              <a:t>47%</a:t>
            </a:r>
            <a:endParaRPr b="1" dirty="0">
              <a:solidFill>
                <a:srgbClr val="B45F0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B45F06"/>
                </a:solidFill>
              </a:rPr>
              <a:t>Strongly agree</a:t>
            </a:r>
            <a:endParaRPr b="1" dirty="0">
              <a:solidFill>
                <a:srgbClr val="B45F06"/>
              </a:solidFill>
            </a:endParaRPr>
          </a:p>
        </p:txBody>
      </p:sp>
      <p:sp>
        <p:nvSpPr>
          <p:cNvPr id="99" name="Google Shape;99;ge51180df03_0_22"/>
          <p:cNvSpPr txBox="1"/>
          <p:nvPr/>
        </p:nvSpPr>
        <p:spPr>
          <a:xfrm>
            <a:off x="6596225" y="2188081"/>
            <a:ext cx="1651500" cy="615600"/>
          </a:xfrm>
          <a:prstGeom prst="rect">
            <a:avLst/>
          </a:prstGeom>
          <a:solidFill>
            <a:srgbClr val="FED935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B45F06"/>
                </a:solidFill>
              </a:rPr>
              <a:t>61%</a:t>
            </a:r>
            <a:endParaRPr b="1" dirty="0">
              <a:solidFill>
                <a:srgbClr val="B45F0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B45F06"/>
                </a:solidFill>
              </a:rPr>
              <a:t>Strongly agree</a:t>
            </a:r>
            <a:endParaRPr b="1" dirty="0">
              <a:solidFill>
                <a:srgbClr val="B45F06"/>
              </a:solidFill>
            </a:endParaRPr>
          </a:p>
        </p:txBody>
      </p:sp>
      <p:sp>
        <p:nvSpPr>
          <p:cNvPr id="100" name="Google Shape;100;ge51180df03_0_22"/>
          <p:cNvSpPr txBox="1"/>
          <p:nvPr/>
        </p:nvSpPr>
        <p:spPr>
          <a:xfrm>
            <a:off x="7440275" y="4370447"/>
            <a:ext cx="1361400" cy="831300"/>
          </a:xfrm>
          <a:prstGeom prst="rect">
            <a:avLst/>
          </a:prstGeom>
          <a:solidFill>
            <a:srgbClr val="FED935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B45F06"/>
                </a:solidFill>
              </a:rPr>
              <a:t>31%</a:t>
            </a:r>
            <a:endParaRPr b="1" dirty="0">
              <a:solidFill>
                <a:srgbClr val="B45F0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B45F06"/>
                </a:solidFill>
              </a:rPr>
              <a:t>Strongly</a:t>
            </a:r>
            <a:endParaRPr b="1" dirty="0">
              <a:solidFill>
                <a:srgbClr val="B45F0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rgbClr val="B45F06"/>
                </a:solidFill>
              </a:rPr>
              <a:t>agree</a:t>
            </a:r>
            <a:endParaRPr b="1" dirty="0">
              <a:solidFill>
                <a:srgbClr val="B45F06"/>
              </a:solidFill>
            </a:endParaRPr>
          </a:p>
        </p:txBody>
      </p:sp>
      <p:sp>
        <p:nvSpPr>
          <p:cNvPr id="101" name="Google Shape;101;ge51180df03_0_22"/>
          <p:cNvSpPr txBox="1"/>
          <p:nvPr/>
        </p:nvSpPr>
        <p:spPr>
          <a:xfrm>
            <a:off x="7924800" y="5534259"/>
            <a:ext cx="876875" cy="784800"/>
          </a:xfrm>
          <a:prstGeom prst="rect">
            <a:avLst/>
          </a:prstGeom>
          <a:solidFill>
            <a:srgbClr val="FED935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rgbClr val="B45F06"/>
                </a:solidFill>
              </a:rPr>
              <a:t>20%</a:t>
            </a:r>
            <a:endParaRPr sz="1300" b="1" dirty="0">
              <a:solidFill>
                <a:srgbClr val="B45F0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rgbClr val="B45F06"/>
                </a:solidFill>
              </a:rPr>
              <a:t>Strongly</a:t>
            </a:r>
            <a:endParaRPr sz="1300" b="1" dirty="0">
              <a:solidFill>
                <a:srgbClr val="B45F0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rgbClr val="B45F06"/>
                </a:solidFill>
              </a:rPr>
              <a:t>agree</a:t>
            </a:r>
            <a:endParaRPr sz="1300" b="1" dirty="0">
              <a:solidFill>
                <a:srgbClr val="B45F06"/>
              </a:solidFill>
            </a:endParaRPr>
          </a:p>
        </p:txBody>
      </p:sp>
      <p:sp>
        <p:nvSpPr>
          <p:cNvPr id="102" name="Google Shape;102;ge51180df03_0_22"/>
          <p:cNvSpPr/>
          <p:nvPr/>
        </p:nvSpPr>
        <p:spPr>
          <a:xfrm>
            <a:off x="120125" y="2173410"/>
            <a:ext cx="602400" cy="568500"/>
          </a:xfrm>
          <a:prstGeom prst="ellipse">
            <a:avLst/>
          </a:prstGeom>
          <a:solidFill>
            <a:srgbClr val="7A00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</a:rPr>
              <a:t>1</a:t>
            </a:r>
            <a:endParaRPr sz="2400" b="1">
              <a:solidFill>
                <a:schemeClr val="lt1"/>
              </a:solidFill>
            </a:endParaRPr>
          </a:p>
        </p:txBody>
      </p:sp>
      <p:sp>
        <p:nvSpPr>
          <p:cNvPr id="103" name="Google Shape;103;ge51180df03_0_22"/>
          <p:cNvSpPr/>
          <p:nvPr/>
        </p:nvSpPr>
        <p:spPr>
          <a:xfrm>
            <a:off x="120125" y="3292422"/>
            <a:ext cx="602400" cy="568500"/>
          </a:xfrm>
          <a:prstGeom prst="ellipse">
            <a:avLst/>
          </a:prstGeom>
          <a:solidFill>
            <a:srgbClr val="7A00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</a:rPr>
              <a:t>2</a:t>
            </a:r>
            <a:endParaRPr sz="2400" b="1">
              <a:solidFill>
                <a:schemeClr val="lt1"/>
              </a:solidFill>
            </a:endParaRPr>
          </a:p>
        </p:txBody>
      </p:sp>
      <p:sp>
        <p:nvSpPr>
          <p:cNvPr id="104" name="Google Shape;104;ge51180df03_0_22"/>
          <p:cNvSpPr/>
          <p:nvPr/>
        </p:nvSpPr>
        <p:spPr>
          <a:xfrm>
            <a:off x="120125" y="4507035"/>
            <a:ext cx="602400" cy="568500"/>
          </a:xfrm>
          <a:prstGeom prst="ellipse">
            <a:avLst/>
          </a:prstGeom>
          <a:solidFill>
            <a:srgbClr val="7A00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</a:rPr>
              <a:t>3</a:t>
            </a:r>
            <a:endParaRPr sz="2400" b="1">
              <a:solidFill>
                <a:schemeClr val="lt1"/>
              </a:solidFill>
            </a:endParaRPr>
          </a:p>
        </p:txBody>
      </p:sp>
      <p:sp>
        <p:nvSpPr>
          <p:cNvPr id="105" name="Google Shape;105;ge51180df03_0_22"/>
          <p:cNvSpPr/>
          <p:nvPr/>
        </p:nvSpPr>
        <p:spPr>
          <a:xfrm>
            <a:off x="120125" y="5645472"/>
            <a:ext cx="602400" cy="568500"/>
          </a:xfrm>
          <a:prstGeom prst="ellipse">
            <a:avLst/>
          </a:prstGeom>
          <a:solidFill>
            <a:srgbClr val="7A00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</a:rPr>
              <a:t>4</a:t>
            </a:r>
            <a:endParaRPr sz="2400" b="1">
              <a:solidFill>
                <a:schemeClr val="lt1"/>
              </a:solidFill>
            </a:endParaRPr>
          </a:p>
        </p:txBody>
      </p:sp>
      <p:sp>
        <p:nvSpPr>
          <p:cNvPr id="106" name="Google Shape;106;ge51180df03_0_22"/>
          <p:cNvSpPr txBox="1"/>
          <p:nvPr/>
        </p:nvSpPr>
        <p:spPr>
          <a:xfrm>
            <a:off x="4390775" y="1482960"/>
            <a:ext cx="4410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/>
              <a:t>RESULTS</a:t>
            </a:r>
            <a:endParaRPr b="1"/>
          </a:p>
        </p:txBody>
      </p:sp>
      <p:pic>
        <p:nvPicPr>
          <p:cNvPr id="21" name="Google Shape;80;ge51180df03_0_17">
            <a:extLst>
              <a:ext uri="{FF2B5EF4-FFF2-40B4-BE49-F238E27FC236}">
                <a16:creationId xmlns:a16="http://schemas.microsoft.com/office/drawing/2014/main" id="{E4779385-ECA3-D047-B342-BD12732DD14A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 l="63473" r="1639"/>
          <a:stretch/>
        </p:blipFill>
        <p:spPr>
          <a:xfrm>
            <a:off x="5598925" y="0"/>
            <a:ext cx="3545075" cy="7057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81;ge51180df03_0_17">
            <a:extLst>
              <a:ext uri="{FF2B5EF4-FFF2-40B4-BE49-F238E27FC236}">
                <a16:creationId xmlns:a16="http://schemas.microsoft.com/office/drawing/2014/main" id="{F34DC044-0017-154E-A07A-8D09792EE80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5900700" cy="705600"/>
          </a:xfrm>
          <a:prstGeom prst="rect">
            <a:avLst/>
          </a:prstGeom>
          <a:solidFill>
            <a:schemeClr val="lt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7A0005"/>
                </a:solidFill>
              </a:rPr>
              <a:t>Outcomes</a:t>
            </a:r>
            <a:endParaRPr sz="3000" b="1" dirty="0">
              <a:solidFill>
                <a:srgbClr val="7A0005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0F7401E-3C51-F241-BF72-5813F966A38E}"/>
              </a:ext>
            </a:extLst>
          </p:cNvPr>
          <p:cNvSpPr/>
          <p:nvPr/>
        </p:nvSpPr>
        <p:spPr>
          <a:xfrm>
            <a:off x="0" y="10510"/>
            <a:ext cx="9144000" cy="705700"/>
          </a:xfrm>
          <a:prstGeom prst="rect">
            <a:avLst/>
          </a:prstGeom>
          <a:noFill/>
          <a:ln w="31750">
            <a:solidFill>
              <a:srgbClr val="7811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Google Shape;100;ge51180df03_0_22">
            <a:extLst>
              <a:ext uri="{FF2B5EF4-FFF2-40B4-BE49-F238E27FC236}">
                <a16:creationId xmlns:a16="http://schemas.microsoft.com/office/drawing/2014/main" id="{8511EB30-B3AE-0340-ACE3-ECC1ED75BA96}"/>
              </a:ext>
            </a:extLst>
          </p:cNvPr>
          <p:cNvSpPr txBox="1"/>
          <p:nvPr/>
        </p:nvSpPr>
        <p:spPr>
          <a:xfrm>
            <a:off x="5047403" y="2179552"/>
            <a:ext cx="892180" cy="615523"/>
          </a:xfrm>
          <a:prstGeom prst="rect">
            <a:avLst/>
          </a:prstGeom>
          <a:solidFill>
            <a:srgbClr val="43A04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29%</a:t>
            </a:r>
            <a:endParaRPr b="1" dirty="0">
              <a:solidFill>
                <a:schemeClr val="bg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Agree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25" name="Google Shape;100;ge51180df03_0_22">
            <a:extLst>
              <a:ext uri="{FF2B5EF4-FFF2-40B4-BE49-F238E27FC236}">
                <a16:creationId xmlns:a16="http://schemas.microsoft.com/office/drawing/2014/main" id="{93D8350E-26D2-9A4E-AF8D-292C82A312EE}"/>
              </a:ext>
            </a:extLst>
          </p:cNvPr>
          <p:cNvSpPr txBox="1"/>
          <p:nvPr/>
        </p:nvSpPr>
        <p:spPr>
          <a:xfrm>
            <a:off x="5315417" y="3320974"/>
            <a:ext cx="892180" cy="615523"/>
          </a:xfrm>
          <a:prstGeom prst="rect">
            <a:avLst/>
          </a:prstGeom>
          <a:solidFill>
            <a:srgbClr val="43A04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47%</a:t>
            </a:r>
            <a:endParaRPr b="1" dirty="0">
              <a:solidFill>
                <a:schemeClr val="bg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Agree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26" name="Google Shape;100;ge51180df03_0_22">
            <a:extLst>
              <a:ext uri="{FF2B5EF4-FFF2-40B4-BE49-F238E27FC236}">
                <a16:creationId xmlns:a16="http://schemas.microsoft.com/office/drawing/2014/main" id="{95F77495-5E46-3345-B312-2A614C2EF29F}"/>
              </a:ext>
            </a:extLst>
          </p:cNvPr>
          <p:cNvSpPr txBox="1"/>
          <p:nvPr/>
        </p:nvSpPr>
        <p:spPr>
          <a:xfrm>
            <a:off x="5700028" y="4476077"/>
            <a:ext cx="892180" cy="615523"/>
          </a:xfrm>
          <a:prstGeom prst="rect">
            <a:avLst/>
          </a:prstGeom>
          <a:solidFill>
            <a:srgbClr val="43A04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57%</a:t>
            </a:r>
            <a:endParaRPr b="1" dirty="0">
              <a:solidFill>
                <a:schemeClr val="bg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Agree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27" name="Google Shape;100;ge51180df03_0_22">
            <a:extLst>
              <a:ext uri="{FF2B5EF4-FFF2-40B4-BE49-F238E27FC236}">
                <a16:creationId xmlns:a16="http://schemas.microsoft.com/office/drawing/2014/main" id="{C3F4CBF9-CDE2-AB40-92A1-6780BF3D35D5}"/>
              </a:ext>
            </a:extLst>
          </p:cNvPr>
          <p:cNvSpPr txBox="1"/>
          <p:nvPr/>
        </p:nvSpPr>
        <p:spPr>
          <a:xfrm>
            <a:off x="6479282" y="5618897"/>
            <a:ext cx="892180" cy="615523"/>
          </a:xfrm>
          <a:prstGeom prst="rect">
            <a:avLst/>
          </a:prstGeom>
          <a:solidFill>
            <a:srgbClr val="43A04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44%</a:t>
            </a:r>
            <a:endParaRPr b="1" dirty="0">
              <a:solidFill>
                <a:schemeClr val="bg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Agree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30" name="Google Shape;100;ge51180df03_0_22">
            <a:extLst>
              <a:ext uri="{FF2B5EF4-FFF2-40B4-BE49-F238E27FC236}">
                <a16:creationId xmlns:a16="http://schemas.microsoft.com/office/drawing/2014/main" id="{C79F668A-8553-3B49-AAA6-3394A9B2A7EF}"/>
              </a:ext>
            </a:extLst>
          </p:cNvPr>
          <p:cNvSpPr txBox="1"/>
          <p:nvPr/>
        </p:nvSpPr>
        <p:spPr>
          <a:xfrm>
            <a:off x="5248128" y="5650381"/>
            <a:ext cx="705475" cy="615523"/>
          </a:xfrm>
          <a:prstGeom prst="rect">
            <a:avLst/>
          </a:prstGeom>
          <a:solidFill>
            <a:srgbClr val="039AE5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17%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Neither</a:t>
            </a:r>
            <a:endParaRPr b="1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  <p:sp>
        <p:nvSpPr>
          <p:cNvPr id="31" name="Google Shape;100;ge51180df03_0_22">
            <a:extLst>
              <a:ext uri="{FF2B5EF4-FFF2-40B4-BE49-F238E27FC236}">
                <a16:creationId xmlns:a16="http://schemas.microsoft.com/office/drawing/2014/main" id="{C82E9948-C62F-C94F-B61F-8CFB586A0702}"/>
              </a:ext>
            </a:extLst>
          </p:cNvPr>
          <p:cNvSpPr txBox="1"/>
          <p:nvPr/>
        </p:nvSpPr>
        <p:spPr>
          <a:xfrm>
            <a:off x="4718462" y="5645472"/>
            <a:ext cx="502113" cy="615523"/>
          </a:xfrm>
          <a:prstGeom prst="rect">
            <a:avLst/>
          </a:prstGeom>
          <a:solidFill>
            <a:srgbClr val="5E34B1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12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%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F5BD93-0CA8-3749-A885-3FFE91B42951}"/>
              </a:ext>
            </a:extLst>
          </p:cNvPr>
          <p:cNvSpPr txBox="1"/>
          <p:nvPr/>
        </p:nvSpPr>
        <p:spPr>
          <a:xfrm>
            <a:off x="120125" y="6484170"/>
            <a:ext cx="8884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>
                <a:solidFill>
                  <a:srgbClr val="781119"/>
                </a:solidFill>
              </a:rPr>
              <a:t>*</a:t>
            </a:r>
            <a:r>
              <a:rPr lang="en-US" sz="1200" i="1" dirty="0"/>
              <a:t>We learned </a:t>
            </a:r>
            <a:r>
              <a:rPr lang="en-US" sz="1200" b="1" i="1" dirty="0"/>
              <a:t>shorter is better for Tickets for Entry:</a:t>
            </a:r>
            <a:r>
              <a:rPr lang="en-US" sz="1200" i="1" dirty="0"/>
              <a:t> some students felt they took too much time, reducing other study methods.</a:t>
            </a:r>
          </a:p>
        </p:txBody>
      </p:sp>
      <p:sp>
        <p:nvSpPr>
          <p:cNvPr id="33" name="Google Shape;100;ge51180df03_0_22">
            <a:extLst>
              <a:ext uri="{FF2B5EF4-FFF2-40B4-BE49-F238E27FC236}">
                <a16:creationId xmlns:a16="http://schemas.microsoft.com/office/drawing/2014/main" id="{1F496A8A-3DB0-F74D-ABC4-25BD32882C22}"/>
              </a:ext>
            </a:extLst>
          </p:cNvPr>
          <p:cNvSpPr txBox="1"/>
          <p:nvPr/>
        </p:nvSpPr>
        <p:spPr>
          <a:xfrm>
            <a:off x="4414906" y="5645472"/>
            <a:ext cx="255810" cy="615523"/>
          </a:xfrm>
          <a:prstGeom prst="rect">
            <a:avLst/>
          </a:prstGeom>
          <a:solidFill>
            <a:srgbClr val="E53734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6%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e51180df03_2_84"/>
          <p:cNvSpPr/>
          <p:nvPr/>
        </p:nvSpPr>
        <p:spPr>
          <a:xfrm>
            <a:off x="250200" y="3083925"/>
            <a:ext cx="8643600" cy="3516300"/>
          </a:xfrm>
          <a:prstGeom prst="roundRect">
            <a:avLst>
              <a:gd name="adj" fmla="val 0"/>
            </a:avLst>
          </a:prstGeom>
          <a:solidFill>
            <a:srgbClr val="FFF2CC"/>
          </a:solidFill>
          <a:ln w="9525" cap="flat" cmpd="sng">
            <a:solidFill>
              <a:srgbClr val="7A000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ge51180df03_2_84"/>
          <p:cNvSpPr txBox="1">
            <a:spLocks noGrp="1"/>
          </p:cNvSpPr>
          <p:nvPr>
            <p:ph type="body" idx="1"/>
          </p:nvPr>
        </p:nvSpPr>
        <p:spPr>
          <a:xfrm>
            <a:off x="332475" y="889825"/>
            <a:ext cx="8332500" cy="325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1600" b="1" dirty="0">
                <a:solidFill>
                  <a:srgbClr val="7A0005"/>
                </a:solidFill>
              </a:rPr>
              <a:t>OVERALL: </a:t>
            </a:r>
            <a:r>
              <a:rPr lang="en-US" sz="1600" b="1" dirty="0">
                <a:solidFill>
                  <a:schemeClr val="dk1"/>
                </a:solidFill>
              </a:rPr>
              <a:t>78% of students either </a:t>
            </a:r>
            <a:r>
              <a:rPr lang="en-US" sz="1600" b="1" dirty="0">
                <a:solidFill>
                  <a:srgbClr val="38761D"/>
                </a:solidFill>
                <a:highlight>
                  <a:srgbClr val="D9EAD3"/>
                </a:highlight>
              </a:rPr>
              <a:t>agreed</a:t>
            </a:r>
            <a:r>
              <a:rPr lang="en-US" sz="1600" b="1" dirty="0"/>
              <a:t> </a:t>
            </a:r>
            <a:r>
              <a:rPr lang="en-US" sz="1600" b="1" dirty="0">
                <a:solidFill>
                  <a:schemeClr val="dk1"/>
                </a:solidFill>
              </a:rPr>
              <a:t>or</a:t>
            </a:r>
            <a:r>
              <a:rPr lang="en-US" sz="1600" b="1" dirty="0"/>
              <a:t> </a:t>
            </a:r>
            <a:r>
              <a:rPr lang="en-US" sz="1600" b="1" dirty="0">
                <a:solidFill>
                  <a:srgbClr val="B45F06"/>
                </a:solidFill>
                <a:highlight>
                  <a:srgbClr val="FFF2CC"/>
                </a:highlight>
              </a:rPr>
              <a:t>strongly agreed</a:t>
            </a:r>
            <a:r>
              <a:rPr lang="en-US" sz="1600" b="1" dirty="0">
                <a:solidFill>
                  <a:schemeClr val="dk1"/>
                </a:solidFill>
              </a:rPr>
              <a:t> that...</a:t>
            </a:r>
            <a:endParaRPr sz="1600" b="1" dirty="0">
              <a:solidFill>
                <a:schemeClr val="dk1"/>
              </a:solidFill>
            </a:endParaRPr>
          </a:p>
        </p:txBody>
      </p:sp>
      <p:sp>
        <p:nvSpPr>
          <p:cNvPr id="115" name="Google Shape;115;ge51180df03_2_84"/>
          <p:cNvSpPr txBox="1"/>
          <p:nvPr/>
        </p:nvSpPr>
        <p:spPr>
          <a:xfrm>
            <a:off x="354300" y="1285288"/>
            <a:ext cx="3545100" cy="14157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i="1" dirty="0"/>
              <a:t>“The design of the pre-work and in-class activities… </a:t>
            </a:r>
            <a:r>
              <a:rPr lang="en-US" sz="1600" b="1" i="1" dirty="0">
                <a:solidFill>
                  <a:srgbClr val="7A0005"/>
                </a:solidFill>
              </a:rPr>
              <a:t>helped me achieve a better understanding of course material than traditional course methods.”</a:t>
            </a:r>
            <a:endParaRPr sz="1600" b="1" i="1" dirty="0">
              <a:solidFill>
                <a:srgbClr val="7A0005"/>
              </a:solidFill>
            </a:endParaRPr>
          </a:p>
        </p:txBody>
      </p:sp>
      <p:sp>
        <p:nvSpPr>
          <p:cNvPr id="116" name="Google Shape;116;ge51180df03_2_84"/>
          <p:cNvSpPr txBox="1">
            <a:spLocks noGrp="1"/>
          </p:cNvSpPr>
          <p:nvPr>
            <p:ph type="body" idx="1"/>
          </p:nvPr>
        </p:nvSpPr>
        <p:spPr>
          <a:xfrm>
            <a:off x="354300" y="3127075"/>
            <a:ext cx="8435400" cy="34290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en-US" sz="1600" b="1" dirty="0">
                <a:solidFill>
                  <a:srgbClr val="7A0005"/>
                </a:solidFill>
              </a:rPr>
              <a:t>       </a:t>
            </a:r>
            <a:r>
              <a:rPr lang="en-US" b="1" dirty="0">
                <a:solidFill>
                  <a:srgbClr val="7A0005"/>
                </a:solidFill>
              </a:rPr>
              <a:t>ECG CORE CONCEPTS DOCUMENT:</a:t>
            </a:r>
            <a:r>
              <a:rPr lang="en-US" sz="1600" b="1" dirty="0">
                <a:solidFill>
                  <a:srgbClr val="7A0005"/>
                </a:solidFill>
              </a:rPr>
              <a:t> </a:t>
            </a:r>
            <a:r>
              <a:rPr lang="en-US" sz="1500" i="1" dirty="0">
                <a:solidFill>
                  <a:schemeClr val="dk1"/>
                </a:solidFill>
              </a:rPr>
              <a:t>Comments on top-rated intervention...</a:t>
            </a:r>
            <a:endParaRPr sz="1500" i="1" dirty="0">
              <a:solidFill>
                <a:schemeClr val="dk1"/>
              </a:solidFill>
            </a:endParaRPr>
          </a:p>
          <a:p>
            <a:pPr marL="228600" lvl="0" indent="-2032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7A0005"/>
              </a:buClr>
              <a:buSzPts val="1400"/>
              <a:buChar char="●"/>
            </a:pPr>
            <a:r>
              <a:rPr lang="en-US" sz="1400" b="1" i="1" dirty="0">
                <a:solidFill>
                  <a:srgbClr val="7A0005"/>
                </a:solidFill>
              </a:rPr>
              <a:t>“These were great! I based most of my studying off of these and got the highest score I have ever gotten on an exam in college.”</a:t>
            </a:r>
            <a:endParaRPr sz="1400" b="1" i="1" dirty="0">
              <a:solidFill>
                <a:srgbClr val="7A0005"/>
              </a:solidFill>
            </a:endParaRPr>
          </a:p>
          <a:p>
            <a:pPr marL="228600" lvl="0" indent="-203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-US" sz="1400" i="1" dirty="0">
                <a:solidFill>
                  <a:schemeClr val="dk1"/>
                </a:solidFill>
              </a:rPr>
              <a:t>“I really appreciate how it breaks down a large topic into the most important concepts to know. It makes it easy for me to focus on where/how to build my foundation of knowledge.”</a:t>
            </a:r>
            <a:endParaRPr sz="1400" i="1" dirty="0">
              <a:solidFill>
                <a:schemeClr val="dk1"/>
              </a:solidFill>
            </a:endParaRPr>
          </a:p>
          <a:p>
            <a:pPr marL="228600" lvl="0" indent="-203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-US" sz="1400" i="1" dirty="0">
                <a:solidFill>
                  <a:schemeClr val="dk1"/>
                </a:solidFill>
              </a:rPr>
              <a:t>“I loved this. I wish that we would have started this sooner in the nursing curriculum. It helped set a foundation before going into more details and getting into the case studies.”</a:t>
            </a:r>
            <a:endParaRPr sz="1400" i="1" dirty="0">
              <a:solidFill>
                <a:schemeClr val="dk1"/>
              </a:solidFill>
            </a:endParaRPr>
          </a:p>
          <a:p>
            <a:pPr marL="228600" lvl="0" indent="-203200" algn="l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</a:pPr>
            <a:r>
              <a:rPr lang="en-US" sz="1400" i="1" dirty="0">
                <a:solidFill>
                  <a:schemeClr val="dk1"/>
                </a:solidFill>
              </a:rPr>
              <a:t>“Allows us to see the big picture, thank you for taking the time to include these.”</a:t>
            </a:r>
            <a:endParaRPr sz="1400" i="1" dirty="0">
              <a:solidFill>
                <a:schemeClr val="dk1"/>
              </a:solidFill>
            </a:endParaRPr>
          </a:p>
          <a:p>
            <a:pPr marL="228600" lvl="0" indent="-203200" algn="l" rtl="0">
              <a:lnSpc>
                <a:spcPct val="100000"/>
              </a:lnSpc>
              <a:spcBef>
                <a:spcPts val="1000"/>
              </a:spcBef>
              <a:spcAft>
                <a:spcPts val="1000"/>
              </a:spcAft>
              <a:buSzPts val="1400"/>
              <a:buChar char="●"/>
            </a:pPr>
            <a:r>
              <a:rPr lang="en-US" sz="1400" i="1" dirty="0">
                <a:solidFill>
                  <a:schemeClr val="dk1"/>
                </a:solidFill>
              </a:rPr>
              <a:t>“I love these! They helped me study for the last exam. I love how concise they are. They are a good review of everything in one place. I get overwhelmed with information all over the place which can even sometimes cause me to not fully review everything. The Core Concepts documents were EXTREMELY helpful for me. Thank you!!!</a:t>
            </a:r>
            <a:endParaRPr sz="1400" dirty="0">
              <a:solidFill>
                <a:schemeClr val="dk1"/>
              </a:solidFill>
            </a:endParaRPr>
          </a:p>
        </p:txBody>
      </p:sp>
      <p:pic>
        <p:nvPicPr>
          <p:cNvPr id="117" name="Google Shape;117;ge51180df03_2_84"/>
          <p:cNvPicPr preferRelativeResize="0"/>
          <p:nvPr/>
        </p:nvPicPr>
        <p:blipFill rotWithShape="1">
          <a:blip r:embed="rId3">
            <a:alphaModFix/>
          </a:blip>
          <a:srcRect b="18841"/>
          <a:stretch/>
        </p:blipFill>
        <p:spPr>
          <a:xfrm>
            <a:off x="4198687" y="1382675"/>
            <a:ext cx="4466288" cy="1415742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ge51180df03_2_84"/>
          <p:cNvSpPr/>
          <p:nvPr/>
        </p:nvSpPr>
        <p:spPr>
          <a:xfrm>
            <a:off x="141675" y="2911688"/>
            <a:ext cx="602400" cy="568500"/>
          </a:xfrm>
          <a:prstGeom prst="ellipse">
            <a:avLst/>
          </a:prstGeom>
          <a:solidFill>
            <a:srgbClr val="7A000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lt1"/>
                </a:solidFill>
              </a:rPr>
              <a:t>1</a:t>
            </a:r>
            <a:endParaRPr sz="2400" b="1">
              <a:solidFill>
                <a:schemeClr val="lt1"/>
              </a:solidFill>
            </a:endParaRPr>
          </a:p>
        </p:txBody>
      </p:sp>
      <p:pic>
        <p:nvPicPr>
          <p:cNvPr id="12" name="Google Shape;80;ge51180df03_0_17">
            <a:extLst>
              <a:ext uri="{FF2B5EF4-FFF2-40B4-BE49-F238E27FC236}">
                <a16:creationId xmlns:a16="http://schemas.microsoft.com/office/drawing/2014/main" id="{637AC205-5EC7-7E49-9BD2-DE61BE78CEAA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 l="63473" r="1639"/>
          <a:stretch/>
        </p:blipFill>
        <p:spPr>
          <a:xfrm>
            <a:off x="5598925" y="0"/>
            <a:ext cx="3545075" cy="7057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81;ge51180df03_0_17">
            <a:extLst>
              <a:ext uri="{FF2B5EF4-FFF2-40B4-BE49-F238E27FC236}">
                <a16:creationId xmlns:a16="http://schemas.microsoft.com/office/drawing/2014/main" id="{EDB09AD3-C183-514B-99C5-27E4E336951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0"/>
            <a:ext cx="5900700" cy="705600"/>
          </a:xfrm>
          <a:prstGeom prst="rect">
            <a:avLst/>
          </a:prstGeom>
          <a:solidFill>
            <a:schemeClr val="lt1"/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b="1" dirty="0">
                <a:solidFill>
                  <a:srgbClr val="7A0005"/>
                </a:solidFill>
              </a:rPr>
              <a:t>Implications for </a:t>
            </a:r>
            <a:r>
              <a:rPr lang="en-US" sz="3000" b="1" dirty="0" err="1">
                <a:solidFill>
                  <a:srgbClr val="7A0005"/>
                </a:solidFill>
              </a:rPr>
              <a:t>Nsg</a:t>
            </a:r>
            <a:r>
              <a:rPr lang="en-US" sz="3000" b="1" dirty="0">
                <a:solidFill>
                  <a:srgbClr val="7A0005"/>
                </a:solidFill>
              </a:rPr>
              <a:t> Ed Practice</a:t>
            </a:r>
            <a:endParaRPr sz="3000" b="1" dirty="0">
              <a:solidFill>
                <a:srgbClr val="7A0005"/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BCB473B-AC2A-9E47-B0DB-1D39A1C6FA6E}"/>
              </a:ext>
            </a:extLst>
          </p:cNvPr>
          <p:cNvSpPr/>
          <p:nvPr/>
        </p:nvSpPr>
        <p:spPr>
          <a:xfrm>
            <a:off x="0" y="10510"/>
            <a:ext cx="9144000" cy="705700"/>
          </a:xfrm>
          <a:prstGeom prst="rect">
            <a:avLst/>
          </a:prstGeom>
          <a:noFill/>
          <a:ln w="31750">
            <a:solidFill>
              <a:srgbClr val="7811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Google Shape;117;ge51180df03_2_84">
            <a:extLst>
              <a:ext uri="{FF2B5EF4-FFF2-40B4-BE49-F238E27FC236}">
                <a16:creationId xmlns:a16="http://schemas.microsoft.com/office/drawing/2014/main" id="{42C93A7B-C099-1E4F-A70D-7FE25D3CE0B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t="88182"/>
          <a:stretch/>
        </p:blipFill>
        <p:spPr>
          <a:xfrm>
            <a:off x="4198687" y="2763001"/>
            <a:ext cx="4466288" cy="206160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01;ge51180df03_0_22">
            <a:extLst>
              <a:ext uri="{FF2B5EF4-FFF2-40B4-BE49-F238E27FC236}">
                <a16:creationId xmlns:a16="http://schemas.microsoft.com/office/drawing/2014/main" id="{292FB436-0B5E-BD49-8E92-42D2013ECA4C}"/>
              </a:ext>
            </a:extLst>
          </p:cNvPr>
          <p:cNvSpPr txBox="1"/>
          <p:nvPr/>
        </p:nvSpPr>
        <p:spPr>
          <a:xfrm>
            <a:off x="7714530" y="1574736"/>
            <a:ext cx="876875" cy="784800"/>
          </a:xfrm>
          <a:prstGeom prst="rect">
            <a:avLst/>
          </a:prstGeom>
          <a:solidFill>
            <a:srgbClr val="FED935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rgbClr val="B45F06"/>
                </a:solidFill>
              </a:rPr>
              <a:t>23%</a:t>
            </a:r>
            <a:endParaRPr sz="1300" b="1" dirty="0">
              <a:solidFill>
                <a:srgbClr val="B45F0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rgbClr val="B45F06"/>
                </a:solidFill>
              </a:rPr>
              <a:t>Strongly</a:t>
            </a:r>
            <a:endParaRPr sz="1300" b="1" dirty="0">
              <a:solidFill>
                <a:srgbClr val="B45F06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0" b="1" dirty="0">
                <a:solidFill>
                  <a:srgbClr val="B45F06"/>
                </a:solidFill>
              </a:rPr>
              <a:t>agree</a:t>
            </a:r>
            <a:endParaRPr sz="1300" b="1" dirty="0">
              <a:solidFill>
                <a:srgbClr val="B45F06"/>
              </a:solidFill>
            </a:endParaRPr>
          </a:p>
        </p:txBody>
      </p:sp>
      <p:sp>
        <p:nvSpPr>
          <p:cNvPr id="17" name="Google Shape;100;ge51180df03_0_22">
            <a:extLst>
              <a:ext uri="{FF2B5EF4-FFF2-40B4-BE49-F238E27FC236}">
                <a16:creationId xmlns:a16="http://schemas.microsoft.com/office/drawing/2014/main" id="{59CDAABA-85E2-4548-8299-724084EA1238}"/>
              </a:ext>
            </a:extLst>
          </p:cNvPr>
          <p:cNvSpPr txBox="1"/>
          <p:nvPr/>
        </p:nvSpPr>
        <p:spPr>
          <a:xfrm>
            <a:off x="6006316" y="1648864"/>
            <a:ext cx="892180" cy="615523"/>
          </a:xfrm>
          <a:prstGeom prst="rect">
            <a:avLst/>
          </a:prstGeom>
          <a:solidFill>
            <a:srgbClr val="43A046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55%</a:t>
            </a:r>
            <a:endParaRPr b="1" dirty="0">
              <a:solidFill>
                <a:schemeClr val="bg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</a:rPr>
              <a:t>Agree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20" name="Google Shape;100;ge51180df03_0_22">
            <a:extLst>
              <a:ext uri="{FF2B5EF4-FFF2-40B4-BE49-F238E27FC236}">
                <a16:creationId xmlns:a16="http://schemas.microsoft.com/office/drawing/2014/main" id="{7F3C4B0C-223C-B041-8B1A-FBAED0B8FA13}"/>
              </a:ext>
            </a:extLst>
          </p:cNvPr>
          <p:cNvSpPr txBox="1"/>
          <p:nvPr/>
        </p:nvSpPr>
        <p:spPr>
          <a:xfrm>
            <a:off x="4572000" y="1674763"/>
            <a:ext cx="618282" cy="584745"/>
          </a:xfrm>
          <a:prstGeom prst="rect">
            <a:avLst/>
          </a:prstGeom>
          <a:solidFill>
            <a:srgbClr val="039AE5"/>
          </a:solidFill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14%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chemeClr val="bg1"/>
                </a:solidFill>
                <a:latin typeface="Arial Narrow" panose="020B0604020202020204" pitchFamily="34" charset="0"/>
                <a:cs typeface="Arial Narrow" panose="020B0604020202020204" pitchFamily="34" charset="0"/>
              </a:rPr>
              <a:t>Neither</a:t>
            </a:r>
            <a:endParaRPr sz="1200" b="1" dirty="0">
              <a:solidFill>
                <a:schemeClr val="bg1"/>
              </a:solidFill>
              <a:latin typeface="Arial Narrow" panose="020B0604020202020204" pitchFamily="34" charset="0"/>
              <a:cs typeface="Arial Narrow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e51180df03_2_94"/>
          <p:cNvSpPr/>
          <p:nvPr/>
        </p:nvSpPr>
        <p:spPr>
          <a:xfrm>
            <a:off x="319875" y="3089949"/>
            <a:ext cx="8443800" cy="3468505"/>
          </a:xfrm>
          <a:prstGeom prst="rect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ge51180df03_2_94"/>
          <p:cNvSpPr txBox="1">
            <a:spLocks noGrp="1"/>
          </p:cNvSpPr>
          <p:nvPr>
            <p:ph type="body" idx="1"/>
          </p:nvPr>
        </p:nvSpPr>
        <p:spPr>
          <a:xfrm>
            <a:off x="470925" y="3166700"/>
            <a:ext cx="8141700" cy="3250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5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-US" sz="1400" b="1" dirty="0">
                <a:solidFill>
                  <a:srgbClr val="7A0005"/>
                </a:solidFill>
              </a:rPr>
              <a:t>REFERENCES</a:t>
            </a:r>
            <a:endParaRPr sz="1400" b="1" dirty="0">
              <a:solidFill>
                <a:srgbClr val="7A0005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-US" sz="1400" dirty="0" err="1">
                <a:solidFill>
                  <a:schemeClr val="dk1"/>
                </a:solidFill>
              </a:rPr>
              <a:t>Bingen</a:t>
            </a:r>
            <a:r>
              <a:rPr lang="en-US" sz="1400" dirty="0">
                <a:solidFill>
                  <a:schemeClr val="dk1"/>
                </a:solidFill>
              </a:rPr>
              <a:t>, H. M., </a:t>
            </a:r>
            <a:r>
              <a:rPr lang="en-US" sz="1400" dirty="0" err="1">
                <a:solidFill>
                  <a:schemeClr val="dk1"/>
                </a:solidFill>
              </a:rPr>
              <a:t>Steindal</a:t>
            </a:r>
            <a:r>
              <a:rPr lang="en-US" sz="1400" dirty="0">
                <a:solidFill>
                  <a:schemeClr val="dk1"/>
                </a:solidFill>
              </a:rPr>
              <a:t>, S. A., </a:t>
            </a:r>
            <a:r>
              <a:rPr lang="en-US" sz="1400" dirty="0" err="1">
                <a:solidFill>
                  <a:schemeClr val="dk1"/>
                </a:solidFill>
              </a:rPr>
              <a:t>Krumsvik</a:t>
            </a:r>
            <a:r>
              <a:rPr lang="en-US" sz="1400" dirty="0">
                <a:solidFill>
                  <a:schemeClr val="dk1"/>
                </a:solidFill>
              </a:rPr>
              <a:t>, R. J., &amp; </a:t>
            </a:r>
            <a:r>
              <a:rPr lang="en-US" sz="1400" dirty="0" err="1">
                <a:solidFill>
                  <a:schemeClr val="dk1"/>
                </a:solidFill>
              </a:rPr>
              <a:t>Tveit</a:t>
            </a:r>
            <a:r>
              <a:rPr lang="en-US" sz="1400" dirty="0">
                <a:solidFill>
                  <a:schemeClr val="dk1"/>
                </a:solidFill>
              </a:rPr>
              <a:t>, B. (2020). Studying physiology within a flipped classroom: The importance of on-campus activities for nursing students’ experiences of mastery. </a:t>
            </a:r>
            <a:r>
              <a:rPr lang="en-US" sz="1400" i="1" dirty="0">
                <a:solidFill>
                  <a:schemeClr val="dk1"/>
                </a:solidFill>
              </a:rPr>
              <a:t>Journal of Clinical Nursing, 29, </a:t>
            </a:r>
            <a:r>
              <a:rPr lang="en-US" sz="1400" dirty="0">
                <a:solidFill>
                  <a:schemeClr val="dk1"/>
                </a:solidFill>
              </a:rPr>
              <a:t>2907-2917.</a:t>
            </a: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852"/>
              <a:buFont typeface="Arial"/>
              <a:buNone/>
            </a:pPr>
            <a:r>
              <a:rPr lang="en-US" sz="1400" dirty="0">
                <a:solidFill>
                  <a:schemeClr val="dk1"/>
                </a:solidFill>
              </a:rPr>
              <a:t>Chen, K., </a:t>
            </a:r>
            <a:r>
              <a:rPr lang="en-US" sz="1400" dirty="0" err="1">
                <a:solidFill>
                  <a:schemeClr val="dk1"/>
                </a:solidFill>
              </a:rPr>
              <a:t>Monrouxe</a:t>
            </a:r>
            <a:r>
              <a:rPr lang="en-US" sz="1400" dirty="0">
                <a:solidFill>
                  <a:schemeClr val="dk1"/>
                </a:solidFill>
              </a:rPr>
              <a:t>, L., Yi-</a:t>
            </a:r>
            <a:r>
              <a:rPr lang="en-US" sz="1400" dirty="0" err="1">
                <a:solidFill>
                  <a:schemeClr val="dk1"/>
                </a:solidFill>
              </a:rPr>
              <a:t>Hsuan</a:t>
            </a:r>
            <a:r>
              <a:rPr lang="en-US" sz="1400" dirty="0">
                <a:solidFill>
                  <a:schemeClr val="dk1"/>
                </a:solidFill>
              </a:rPr>
              <a:t>, L., </a:t>
            </a:r>
            <a:r>
              <a:rPr lang="en-US" sz="1400" dirty="0" err="1">
                <a:solidFill>
                  <a:schemeClr val="dk1"/>
                </a:solidFill>
              </a:rPr>
              <a:t>Jenq</a:t>
            </a:r>
            <a:r>
              <a:rPr lang="en-US" sz="1400" dirty="0">
                <a:solidFill>
                  <a:schemeClr val="dk1"/>
                </a:solidFill>
              </a:rPr>
              <a:t>, C., Chang, Y., Chang, Y., &amp; Chai, P. Y. (2018). Academic outcomes of flipped classroom learning: a meta-analysis. </a:t>
            </a:r>
            <a:r>
              <a:rPr lang="en-US" sz="1400" i="1" dirty="0">
                <a:solidFill>
                  <a:schemeClr val="dk1"/>
                </a:solidFill>
              </a:rPr>
              <a:t>Medical Education in Review, 52, </a:t>
            </a:r>
            <a:r>
              <a:rPr lang="en-US" sz="1400" dirty="0">
                <a:solidFill>
                  <a:schemeClr val="dk1"/>
                </a:solidFill>
              </a:rPr>
              <a:t>910-924.</a:t>
            </a:r>
            <a:endParaRPr sz="14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en-US" sz="1400" dirty="0">
                <a:solidFill>
                  <a:schemeClr val="dk1"/>
                </a:solidFill>
              </a:rPr>
              <a:t>Evans, L., Vanden Bosch, M. L., Harrington, S., </a:t>
            </a:r>
            <a:r>
              <a:rPr lang="en-US" sz="1400" dirty="0" err="1">
                <a:solidFill>
                  <a:schemeClr val="dk1"/>
                </a:solidFill>
              </a:rPr>
              <a:t>Schoofs</a:t>
            </a:r>
            <a:r>
              <a:rPr lang="en-US" sz="1400" dirty="0">
                <a:solidFill>
                  <a:schemeClr val="dk1"/>
                </a:solidFill>
              </a:rPr>
              <a:t>, N., &amp; </a:t>
            </a:r>
            <a:r>
              <a:rPr lang="en-US" sz="1400" dirty="0" err="1">
                <a:solidFill>
                  <a:schemeClr val="dk1"/>
                </a:solidFill>
              </a:rPr>
              <a:t>Coviak</a:t>
            </a:r>
            <a:r>
              <a:rPr lang="en-US" sz="1400" dirty="0">
                <a:solidFill>
                  <a:schemeClr val="dk1"/>
                </a:solidFill>
              </a:rPr>
              <a:t>, C. (2019). Flipping the classroom in health care higher education. </a:t>
            </a:r>
            <a:r>
              <a:rPr lang="en-US" sz="1400" i="1" dirty="0">
                <a:solidFill>
                  <a:schemeClr val="dk1"/>
                </a:solidFill>
              </a:rPr>
              <a:t>Nurse Educator, 44</a:t>
            </a:r>
            <a:r>
              <a:rPr lang="en-US" sz="1400" dirty="0">
                <a:solidFill>
                  <a:schemeClr val="dk1"/>
                </a:solidFill>
              </a:rPr>
              <a:t>(2), 74-78.</a:t>
            </a:r>
            <a:endParaRPr sz="1400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05000"/>
              </a:lnSpc>
              <a:spcBef>
                <a:spcPts val="1200"/>
              </a:spcBef>
              <a:spcAft>
                <a:spcPts val="0"/>
              </a:spcAft>
              <a:buSzPts val="852"/>
              <a:buNone/>
            </a:pPr>
            <a:r>
              <a:rPr lang="en-US" sz="1400" b="1" dirty="0">
                <a:solidFill>
                  <a:srgbClr val="7A0005"/>
                </a:solidFill>
              </a:rPr>
              <a:t>SPECIAL THANKS</a:t>
            </a:r>
            <a:endParaRPr sz="1400" dirty="0">
              <a:solidFill>
                <a:srgbClr val="7A0005"/>
              </a:solidFill>
            </a:endParaRPr>
          </a:p>
          <a:p>
            <a:pPr marL="0" lvl="0" indent="0" algn="ctr" rtl="0">
              <a:lnSpc>
                <a:spcPct val="105000"/>
              </a:lnSpc>
              <a:spcBef>
                <a:spcPts val="360"/>
              </a:spcBef>
              <a:spcAft>
                <a:spcPts val="1200"/>
              </a:spcAft>
              <a:buSzPts val="852"/>
              <a:buNone/>
            </a:pPr>
            <a:r>
              <a:rPr lang="en-US" sz="1400" dirty="0">
                <a:solidFill>
                  <a:schemeClr val="dk1"/>
                </a:solidFill>
              </a:rPr>
              <a:t>To our BSN students for their enthusiasm toward learning and engagement in the FC model</a:t>
            </a:r>
          </a:p>
          <a:p>
            <a:pPr marL="0" lvl="0" indent="0" algn="ctr" rtl="0">
              <a:lnSpc>
                <a:spcPct val="105000"/>
              </a:lnSpc>
              <a:spcBef>
                <a:spcPts val="360"/>
              </a:spcBef>
              <a:spcAft>
                <a:spcPts val="1200"/>
              </a:spcAft>
              <a:buSzPts val="852"/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25" name="Google Shape;125;ge51180df03_2_94"/>
          <p:cNvSpPr txBox="1"/>
          <p:nvPr/>
        </p:nvSpPr>
        <p:spPr>
          <a:xfrm>
            <a:off x="621975" y="413374"/>
            <a:ext cx="5093100" cy="2378826"/>
          </a:xfrm>
          <a:prstGeom prst="rect">
            <a:avLst/>
          </a:prstGeom>
          <a:solidFill>
            <a:srgbClr val="FFF2CC"/>
          </a:solidFill>
          <a:ln w="12700" cap="flat" cmpd="sng">
            <a:solidFill>
              <a:srgbClr val="781119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u="sng" dirty="0">
                <a:solidFill>
                  <a:srgbClr val="0000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</a:t>
            </a:r>
            <a:r>
              <a:rPr lang="en-US" sz="1800" b="1" dirty="0">
                <a:solidFill>
                  <a:srgbClr val="7A0005"/>
                </a:solidFill>
              </a:rPr>
              <a:t> </a:t>
            </a:r>
            <a:r>
              <a:rPr lang="en-US" sz="1800" b="1" dirty="0">
                <a:solidFill>
                  <a:schemeClr val="dk1"/>
                </a:solidFill>
              </a:rPr>
              <a:t>or scan QR code for</a:t>
            </a:r>
            <a:endParaRPr sz="1800" b="1" dirty="0">
              <a:solidFill>
                <a:schemeClr val="dk1"/>
              </a:solidFill>
            </a:endParaRPr>
          </a:p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300" b="1" dirty="0">
                <a:solidFill>
                  <a:srgbClr val="7A0005"/>
                </a:solidFill>
              </a:rPr>
              <a:t>SELECTED EXEMPLARS:</a:t>
            </a:r>
            <a:endParaRPr sz="2300" b="1" dirty="0">
              <a:solidFill>
                <a:srgbClr val="7A0005"/>
              </a:solidFill>
            </a:endParaRPr>
          </a:p>
          <a:p>
            <a:pPr marL="57150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7A0005"/>
              </a:buClr>
              <a:buSzPts val="1800"/>
              <a:buChar char="●"/>
            </a:pPr>
            <a:r>
              <a:rPr lang="en-US" sz="1800" b="1" dirty="0">
                <a:solidFill>
                  <a:srgbClr val="7A0005"/>
                </a:solidFill>
              </a:rPr>
              <a:t>ECG Core Concepts Document</a:t>
            </a:r>
            <a:endParaRPr sz="1800" b="1" dirty="0">
              <a:solidFill>
                <a:srgbClr val="7A0005"/>
              </a:solidFill>
            </a:endParaRPr>
          </a:p>
          <a:p>
            <a:pPr marL="57150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7A0005"/>
              </a:buClr>
              <a:buSzPts val="1800"/>
              <a:buChar char="●"/>
            </a:pPr>
            <a:r>
              <a:rPr lang="en-US" sz="1800" b="1" dirty="0">
                <a:solidFill>
                  <a:srgbClr val="7A0005"/>
                </a:solidFill>
              </a:rPr>
              <a:t>Detailed Weekly Learning Objectives</a:t>
            </a:r>
            <a:endParaRPr sz="1800" b="1" dirty="0">
              <a:solidFill>
                <a:srgbClr val="7A0005"/>
              </a:solidFill>
            </a:endParaRPr>
          </a:p>
          <a:p>
            <a:pPr marL="571500" lvl="0" indent="-285750" algn="l" rtl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>
                <a:srgbClr val="7A0005"/>
              </a:buClr>
              <a:buSzPts val="1800"/>
              <a:buChar char="●"/>
            </a:pPr>
            <a:r>
              <a:rPr lang="en-US" sz="1800" b="1" dirty="0">
                <a:solidFill>
                  <a:srgbClr val="7A0005"/>
                </a:solidFill>
              </a:rPr>
              <a:t>Ticket for Entry Prep Worksheets</a:t>
            </a:r>
            <a:endParaRPr sz="1800" b="1" dirty="0">
              <a:solidFill>
                <a:srgbClr val="7A0005"/>
              </a:solidFill>
            </a:endParaRPr>
          </a:p>
        </p:txBody>
      </p:sp>
      <p:pic>
        <p:nvPicPr>
          <p:cNvPr id="126" name="Google Shape;126;ge51180df03_2_9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3919" y="159990"/>
            <a:ext cx="592174" cy="592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ge51180df03_2_9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52323" y="413375"/>
            <a:ext cx="1655798" cy="2378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968</Words>
  <Application>Microsoft Macintosh PowerPoint</Application>
  <PresentationFormat>On-screen Show (4:3)</PresentationFormat>
  <Paragraphs>111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Arial Narrow</vt:lpstr>
      <vt:lpstr>Simple Light</vt:lpstr>
      <vt:lpstr>Student Experience in a Flipped Classroom: Evaluation of Pre-Class Preparation Strategies</vt:lpstr>
      <vt:lpstr>Background</vt:lpstr>
      <vt:lpstr>Our Approach</vt:lpstr>
      <vt:lpstr>Outcomes</vt:lpstr>
      <vt:lpstr>Implications for Nsg Ed Practice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Experience in a Flipped Classroom: Evaluation of Pre-Class Preparation Strategies</dc:title>
  <dc:creator>Brett Stursa</dc:creator>
  <cp:lastModifiedBy>Raney Linck</cp:lastModifiedBy>
  <cp:revision>4</cp:revision>
  <dcterms:created xsi:type="dcterms:W3CDTF">2014-05-02T13:47:18Z</dcterms:created>
  <dcterms:modified xsi:type="dcterms:W3CDTF">2021-07-19T05:37:37Z</dcterms:modified>
</cp:coreProperties>
</file>